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7" r:id="rId22"/>
    <p:sldId id="275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." initials="." lastIdx="2" clrIdx="0"/>
  <p:cmAuthor id="1" name="Tracey Peever" initials="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-28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commentAuthors" Target="commentAuthors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6-07-12T14:10:35.635" idx="1">
    <p:pos x="3159" y="2055"/>
    <p:text>"right"?</p:tex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DB2AB-7BDF-4C32-A92F-CCC689CE41F0}" type="datetimeFigureOut">
              <a:rPr lang="en-CA" smtClean="0"/>
              <a:t>17-08-24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6B6CE-4853-4515-B9EA-B5A96C6DB0E1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24478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DB2AB-7BDF-4C32-A92F-CCC689CE41F0}" type="datetimeFigureOut">
              <a:rPr lang="en-CA" smtClean="0"/>
              <a:t>17-08-24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6B6CE-4853-4515-B9EA-B5A96C6DB0E1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59207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DB2AB-7BDF-4C32-A92F-CCC689CE41F0}" type="datetimeFigureOut">
              <a:rPr lang="en-CA" smtClean="0"/>
              <a:t>17-08-24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6B6CE-4853-4515-B9EA-B5A96C6DB0E1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57533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DB2AB-7BDF-4C32-A92F-CCC689CE41F0}" type="datetimeFigureOut">
              <a:rPr lang="en-CA" smtClean="0"/>
              <a:t>17-08-24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6B6CE-4853-4515-B9EA-B5A96C6DB0E1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50892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DB2AB-7BDF-4C32-A92F-CCC689CE41F0}" type="datetimeFigureOut">
              <a:rPr lang="en-CA" smtClean="0"/>
              <a:t>17-08-24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6B6CE-4853-4515-B9EA-B5A96C6DB0E1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25598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DB2AB-7BDF-4C32-A92F-CCC689CE41F0}" type="datetimeFigureOut">
              <a:rPr lang="en-CA" smtClean="0"/>
              <a:t>17-08-24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6B6CE-4853-4515-B9EA-B5A96C6DB0E1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64708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DB2AB-7BDF-4C32-A92F-CCC689CE41F0}" type="datetimeFigureOut">
              <a:rPr lang="en-CA" smtClean="0"/>
              <a:t>17-08-24</a:t>
            </a:fld>
            <a:endParaRPr lang="en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6B6CE-4853-4515-B9EA-B5A96C6DB0E1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57474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DB2AB-7BDF-4C32-A92F-CCC689CE41F0}" type="datetimeFigureOut">
              <a:rPr lang="en-CA" smtClean="0"/>
              <a:t>17-08-24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6B6CE-4853-4515-B9EA-B5A96C6DB0E1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34860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DB2AB-7BDF-4C32-A92F-CCC689CE41F0}" type="datetimeFigureOut">
              <a:rPr lang="en-CA" smtClean="0"/>
              <a:t>17-08-24</a:t>
            </a:fld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6B6CE-4853-4515-B9EA-B5A96C6DB0E1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90863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DB2AB-7BDF-4C32-A92F-CCC689CE41F0}" type="datetimeFigureOut">
              <a:rPr lang="en-CA" smtClean="0"/>
              <a:t>17-08-24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6B6CE-4853-4515-B9EA-B5A96C6DB0E1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48687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DB2AB-7BDF-4C32-A92F-CCC689CE41F0}" type="datetimeFigureOut">
              <a:rPr lang="en-CA" smtClean="0"/>
              <a:t>17-08-24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6B6CE-4853-4515-B9EA-B5A96C6DB0E1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16386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5DB2AB-7BDF-4C32-A92F-CCC689CE41F0}" type="datetimeFigureOut">
              <a:rPr lang="en-CA" smtClean="0"/>
              <a:t>17-08-24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96B6CE-4853-4515-B9EA-B5A96C6DB0E1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32194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comments" Target="../comments/commen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Learning Aid: </a:t>
            </a:r>
            <a:br>
              <a:rPr lang="en-CA" dirty="0" smtClean="0"/>
            </a:br>
            <a:r>
              <a:rPr lang="en-CA" dirty="0" smtClean="0"/>
              <a:t>Technical </a:t>
            </a:r>
            <a:r>
              <a:rPr lang="en-CA" dirty="0"/>
              <a:t>Terms for </a:t>
            </a: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Describing </a:t>
            </a:r>
            <a:r>
              <a:rPr lang="en-CA" dirty="0"/>
              <a:t>Drawings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(How to say what you </a:t>
            </a:r>
            <a:r>
              <a:rPr lang="en-CA" dirty="0" smtClean="0"/>
              <a:t>see)</a:t>
            </a:r>
            <a:endParaRPr lang="en-CA" dirty="0"/>
          </a:p>
          <a:p>
            <a:endParaRPr lang="en-CA" dirty="0"/>
          </a:p>
          <a:p>
            <a:r>
              <a:rPr lang="en-CA" dirty="0" smtClean="0"/>
              <a:t>Youth Explore </a:t>
            </a:r>
            <a:r>
              <a:rPr lang="en-CA" smtClean="0"/>
              <a:t>Trades Skills: </a:t>
            </a:r>
            <a:r>
              <a:rPr lang="en-CA" dirty="0"/>
              <a:t>Electronics and </a:t>
            </a:r>
            <a:r>
              <a:rPr lang="en-CA" dirty="0" smtClean="0"/>
              <a:t>Robotics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706347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val 17"/>
          <p:cNvSpPr/>
          <p:nvPr/>
        </p:nvSpPr>
        <p:spPr>
          <a:xfrm>
            <a:off x="3665569" y="2830127"/>
            <a:ext cx="3709596" cy="370959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Offset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4697" y="1504564"/>
            <a:ext cx="10515600" cy="1237064"/>
          </a:xfrm>
        </p:spPr>
        <p:txBody>
          <a:bodyPr>
            <a:normAutofit fontScale="92500" lnSpcReduction="10000"/>
          </a:bodyPr>
          <a:lstStyle/>
          <a:p>
            <a:r>
              <a:rPr lang="en-CA" dirty="0"/>
              <a:t>Drawing a similar shape, but off to one side of the original</a:t>
            </a:r>
          </a:p>
          <a:p>
            <a:pPr lvl="1"/>
            <a:r>
              <a:rPr lang="en-CA" dirty="0"/>
              <a:t>Can be applied to lines, curves, circles, squares, ellipses or even PacMan</a:t>
            </a:r>
          </a:p>
          <a:p>
            <a:pPr marL="0" indent="0">
              <a:buNone/>
            </a:pPr>
            <a:r>
              <a:rPr lang="en-CA" dirty="0"/>
              <a:t>	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1564395" y="3227942"/>
            <a:ext cx="22034" cy="2126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2290590" y="3227942"/>
            <a:ext cx="22034" cy="2126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1674564" y="4131325"/>
            <a:ext cx="484742" cy="1101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084702" y="5365216"/>
            <a:ext cx="9593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/>
              <a:t>Original</a:t>
            </a:r>
          </a:p>
          <a:p>
            <a:pPr algn="ctr"/>
            <a:r>
              <a:rPr lang="en-CA" b="1" dirty="0"/>
              <a:t>Line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916935" y="5376232"/>
            <a:ext cx="9593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Offset</a:t>
            </a:r>
          </a:p>
          <a:p>
            <a:pPr algn="ctr"/>
            <a:r>
              <a:rPr lang="en-CA" dirty="0"/>
              <a:t>Line</a:t>
            </a:r>
          </a:p>
        </p:txBody>
      </p:sp>
      <p:sp>
        <p:nvSpPr>
          <p:cNvPr id="11" name="Oval 10"/>
          <p:cNvSpPr/>
          <p:nvPr/>
        </p:nvSpPr>
        <p:spPr>
          <a:xfrm>
            <a:off x="4285577" y="3450134"/>
            <a:ext cx="2469580" cy="246957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2" name="Oval 11"/>
          <p:cNvSpPr/>
          <p:nvPr/>
        </p:nvSpPr>
        <p:spPr>
          <a:xfrm>
            <a:off x="5025480" y="4190036"/>
            <a:ext cx="989774" cy="98977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3" name="Rectangle 12"/>
          <p:cNvSpPr/>
          <p:nvPr/>
        </p:nvSpPr>
        <p:spPr>
          <a:xfrm>
            <a:off x="3221975" y="4538949"/>
            <a:ext cx="2330527" cy="20892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5919676" y="3925380"/>
            <a:ext cx="310353" cy="30793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893267" y="4566442"/>
            <a:ext cx="9593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/>
              <a:t>Original</a:t>
            </a:r>
          </a:p>
          <a:p>
            <a:pPr algn="ctr"/>
            <a:r>
              <a:rPr lang="en-CA" b="1" dirty="0"/>
              <a:t>Arc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714750" y="4566443"/>
            <a:ext cx="9593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Offset</a:t>
            </a:r>
          </a:p>
          <a:p>
            <a:pPr algn="ctr"/>
            <a:r>
              <a:rPr lang="en-CA" dirty="0"/>
              <a:t>Arc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6458849" y="3450134"/>
            <a:ext cx="296308" cy="27702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116293" y="4566441"/>
            <a:ext cx="9593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Offset</a:t>
            </a:r>
          </a:p>
          <a:p>
            <a:pPr algn="ctr"/>
            <a:r>
              <a:rPr lang="en-CA" dirty="0"/>
              <a:t>Arc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8526" y="2869236"/>
            <a:ext cx="3547374" cy="3631374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0644770" y="4361757"/>
            <a:ext cx="9593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/>
              <a:t>Original</a:t>
            </a:r>
          </a:p>
          <a:p>
            <a:pPr algn="ctr"/>
            <a:r>
              <a:rPr lang="en-CA" b="1" dirty="0"/>
              <a:t>PacMan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330828" y="3454910"/>
            <a:ext cx="9593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Offset</a:t>
            </a:r>
          </a:p>
          <a:p>
            <a:pPr algn="ctr"/>
            <a:r>
              <a:rPr lang="en-CA" dirty="0"/>
              <a:t>PacMan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 flipH="1" flipV="1">
            <a:off x="10421957" y="3958177"/>
            <a:ext cx="222814" cy="31166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10333822" y="5016100"/>
            <a:ext cx="199542" cy="23061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 flipV="1">
            <a:off x="9476228" y="4684922"/>
            <a:ext cx="507908" cy="2003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10741447" y="3227942"/>
            <a:ext cx="262983" cy="27383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 flipV="1">
            <a:off x="10752906" y="5800644"/>
            <a:ext cx="251524" cy="31371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8440265" y="4684922"/>
            <a:ext cx="375329" cy="1001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86629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Angles and Rotation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573617" cy="4215979"/>
          </a:xfrm>
        </p:spPr>
        <p:txBody>
          <a:bodyPr>
            <a:normAutofit/>
          </a:bodyPr>
          <a:lstStyle/>
          <a:p>
            <a:r>
              <a:rPr lang="en-CA" dirty="0"/>
              <a:t>Sometimes a shape is rotated or a line is at an angle</a:t>
            </a:r>
          </a:p>
          <a:p>
            <a:pPr lvl="1"/>
            <a:r>
              <a:rPr lang="en-CA" dirty="0"/>
              <a:t>We use the same “degrees” of rotation that you use in math class</a:t>
            </a:r>
          </a:p>
          <a:p>
            <a:pPr lvl="1"/>
            <a:r>
              <a:rPr lang="en-CA" dirty="0"/>
              <a:t>There are 360° in a circle</a:t>
            </a:r>
          </a:p>
          <a:p>
            <a:pPr lvl="2"/>
            <a:r>
              <a:rPr lang="en-CA" dirty="0"/>
              <a:t>90°, 45° and 30° are all common angles</a:t>
            </a:r>
          </a:p>
          <a:p>
            <a:pPr lvl="1"/>
            <a:r>
              <a:rPr lang="en-CA" dirty="0"/>
              <a:t>This compass is marked in 5° increments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1928" y="772329"/>
            <a:ext cx="4914900" cy="4762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548432" y="2968913"/>
            <a:ext cx="457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0°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124970" y="1817363"/>
            <a:ext cx="585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30°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734789" y="1244429"/>
            <a:ext cx="585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45°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263818" y="820672"/>
            <a:ext cx="585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60°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63828" y="451340"/>
            <a:ext cx="585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90°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12665" y="2965872"/>
            <a:ext cx="685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180°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863758" y="5486486"/>
            <a:ext cx="786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270°</a:t>
            </a:r>
          </a:p>
        </p:txBody>
      </p:sp>
    </p:spTree>
    <p:extLst>
      <p:ext uri="{BB962C8B-B14F-4D97-AF65-F5344CB8AC3E}">
        <p14:creationId xmlns:p14="http://schemas.microsoft.com/office/powerpoint/2010/main" val="41128951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How would you describe this shape?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46634" y="1891726"/>
            <a:ext cx="5287178" cy="4586192"/>
          </a:xfrm>
        </p:spPr>
        <p:txBody>
          <a:bodyPr>
            <a:normAutofit/>
          </a:bodyPr>
          <a:lstStyle/>
          <a:p>
            <a:r>
              <a:rPr lang="en-CA" dirty="0"/>
              <a:t>There is a square</a:t>
            </a:r>
          </a:p>
          <a:p>
            <a:pPr lvl="1"/>
            <a:r>
              <a:rPr lang="en-CA" dirty="0"/>
              <a:t>It is not rotated</a:t>
            </a:r>
          </a:p>
          <a:p>
            <a:r>
              <a:rPr lang="en-CA" dirty="0"/>
              <a:t>There is a circle</a:t>
            </a:r>
          </a:p>
          <a:p>
            <a:pPr lvl="1"/>
            <a:r>
              <a:rPr lang="en-CA" dirty="0"/>
              <a:t>Centred on the top left corner of the square</a:t>
            </a:r>
          </a:p>
          <a:p>
            <a:pPr lvl="1"/>
            <a:r>
              <a:rPr lang="en-CA" dirty="0"/>
              <a:t>It has a radius about one quarter the length of the side of the square</a:t>
            </a:r>
          </a:p>
          <a:p>
            <a:r>
              <a:rPr lang="en-CA" dirty="0"/>
              <a:t>There is a line</a:t>
            </a:r>
          </a:p>
          <a:p>
            <a:pPr lvl="1"/>
            <a:r>
              <a:rPr lang="en-CA" dirty="0"/>
              <a:t>It goes from the top right corner of the square to the bottom left corner of the square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101686" y="1575412"/>
            <a:ext cx="3734719" cy="3734719"/>
            <a:chOff x="1101686" y="1575412"/>
            <a:chExt cx="3734719" cy="3734719"/>
          </a:xfrm>
        </p:grpSpPr>
        <p:sp>
          <p:nvSpPr>
            <p:cNvPr id="4" name="Rectangle 3"/>
            <p:cNvSpPr/>
            <p:nvPr/>
          </p:nvSpPr>
          <p:spPr>
            <a:xfrm>
              <a:off x="1883884" y="2357610"/>
              <a:ext cx="2952521" cy="2952521"/>
            </a:xfrm>
            <a:prstGeom prst="rect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5" name="Oval 4"/>
            <p:cNvSpPr/>
            <p:nvPr/>
          </p:nvSpPr>
          <p:spPr>
            <a:xfrm>
              <a:off x="1101686" y="1575412"/>
              <a:ext cx="1564395" cy="1564395"/>
            </a:xfrm>
            <a:prstGeom prst="ellipse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cxnSp>
          <p:nvCxnSpPr>
            <p:cNvPr id="7" name="Straight Connector 6"/>
            <p:cNvCxnSpPr/>
            <p:nvPr/>
          </p:nvCxnSpPr>
          <p:spPr>
            <a:xfrm flipH="1">
              <a:off x="1883883" y="2357609"/>
              <a:ext cx="2952522" cy="2952522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47331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Try drawing this shape…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867400" cy="4351338"/>
          </a:xfrm>
        </p:spPr>
        <p:txBody>
          <a:bodyPr/>
          <a:lstStyle/>
          <a:p>
            <a:r>
              <a:rPr lang="en-CA" dirty="0"/>
              <a:t>There is a triangle</a:t>
            </a:r>
          </a:p>
          <a:p>
            <a:pPr lvl="1"/>
            <a:r>
              <a:rPr lang="en-CA" dirty="0"/>
              <a:t>All the sides are the same length</a:t>
            </a:r>
          </a:p>
          <a:p>
            <a:pPr lvl="1"/>
            <a:r>
              <a:rPr lang="en-CA" dirty="0"/>
              <a:t>The bottom of the triangle is horizontal</a:t>
            </a:r>
          </a:p>
          <a:p>
            <a:r>
              <a:rPr lang="en-CA" dirty="0"/>
              <a:t>There is a circle at each corner of the triangle</a:t>
            </a:r>
          </a:p>
          <a:p>
            <a:pPr lvl="1"/>
            <a:r>
              <a:rPr lang="en-CA" dirty="0"/>
              <a:t>The radius of the circle is about one third of the side of the triangle</a:t>
            </a:r>
          </a:p>
          <a:p>
            <a:r>
              <a:rPr lang="en-CA" dirty="0"/>
              <a:t>The top circle and left circle are joined with a line</a:t>
            </a:r>
          </a:p>
          <a:p>
            <a:pPr lvl="1"/>
            <a:r>
              <a:rPr lang="en-CA" dirty="0"/>
              <a:t>The line is tangent to both circles</a:t>
            </a:r>
          </a:p>
        </p:txBody>
      </p:sp>
      <p:sp>
        <p:nvSpPr>
          <p:cNvPr id="4" name="Isosceles Triangle 3"/>
          <p:cNvSpPr/>
          <p:nvPr/>
        </p:nvSpPr>
        <p:spPr>
          <a:xfrm>
            <a:off x="7989965" y="2259725"/>
            <a:ext cx="2804160" cy="2417379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" name="Oval 4"/>
          <p:cNvSpPr/>
          <p:nvPr/>
        </p:nvSpPr>
        <p:spPr>
          <a:xfrm>
            <a:off x="8544910" y="1439917"/>
            <a:ext cx="1702676" cy="17026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6" name="Oval 5"/>
          <p:cNvSpPr/>
          <p:nvPr/>
        </p:nvSpPr>
        <p:spPr>
          <a:xfrm>
            <a:off x="7138627" y="3825766"/>
            <a:ext cx="1702676" cy="17026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7" name="Oval 6"/>
          <p:cNvSpPr/>
          <p:nvPr/>
        </p:nvSpPr>
        <p:spPr>
          <a:xfrm>
            <a:off x="9942787" y="3825766"/>
            <a:ext cx="1702676" cy="17026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7252138" y="1825625"/>
            <a:ext cx="1440969" cy="24310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71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Try describing this shape…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5489028" cy="4690789"/>
          </a:xfrm>
        </p:spPr>
        <p:txBody>
          <a:bodyPr>
            <a:normAutofit fontScale="92500" lnSpcReduction="20000"/>
          </a:bodyPr>
          <a:lstStyle/>
          <a:p>
            <a:r>
              <a:rPr lang="en-CA" dirty="0"/>
              <a:t>There is a rectangle</a:t>
            </a:r>
          </a:p>
          <a:p>
            <a:pPr lvl="1"/>
            <a:r>
              <a:rPr lang="en-CA" dirty="0"/>
              <a:t>It is about twice as long as it is high</a:t>
            </a:r>
          </a:p>
          <a:p>
            <a:pPr lvl="1"/>
            <a:r>
              <a:rPr lang="en-CA" dirty="0"/>
              <a:t>The long edge is rotated about 20° from horizontal</a:t>
            </a:r>
          </a:p>
          <a:p>
            <a:r>
              <a:rPr lang="en-CA" dirty="0"/>
              <a:t>Inside the rectangle is an ellipse</a:t>
            </a:r>
          </a:p>
          <a:p>
            <a:pPr lvl="1"/>
            <a:r>
              <a:rPr lang="en-CA" dirty="0"/>
              <a:t>The edges of the ellipse are tangent to the sides of the rectangle</a:t>
            </a:r>
          </a:p>
          <a:p>
            <a:r>
              <a:rPr lang="en-CA" dirty="0"/>
              <a:t>There is a line to the left of the rectangle</a:t>
            </a:r>
          </a:p>
          <a:p>
            <a:pPr lvl="1"/>
            <a:r>
              <a:rPr lang="en-CA" dirty="0"/>
              <a:t>It is parallel to the short edge of the rectangle</a:t>
            </a:r>
          </a:p>
          <a:p>
            <a:pPr lvl="1"/>
            <a:r>
              <a:rPr lang="en-CA" dirty="0"/>
              <a:t>It is the same length as the short edge of the rectangle</a:t>
            </a:r>
          </a:p>
          <a:p>
            <a:pPr lvl="1"/>
            <a:r>
              <a:rPr lang="en-CA" dirty="0"/>
              <a:t>It is offset from the short edge of the rectangle by about one tenth of the length of the long edge of the rectangle</a:t>
            </a:r>
          </a:p>
          <a:p>
            <a:endParaRPr lang="en-CA" dirty="0"/>
          </a:p>
          <a:p>
            <a:endParaRPr lang="en-CA" dirty="0"/>
          </a:p>
        </p:txBody>
      </p:sp>
      <p:grpSp>
        <p:nvGrpSpPr>
          <p:cNvPr id="9" name="Group 8"/>
          <p:cNvGrpSpPr/>
          <p:nvPr/>
        </p:nvGrpSpPr>
        <p:grpSpPr>
          <a:xfrm rot="20976414">
            <a:off x="7075948" y="2077954"/>
            <a:ext cx="4497428" cy="2243414"/>
            <a:chOff x="7157545" y="2837793"/>
            <a:chExt cx="4196255" cy="1933904"/>
          </a:xfrm>
        </p:grpSpPr>
        <p:sp>
          <p:nvSpPr>
            <p:cNvPr id="4" name="Rectangle 3"/>
            <p:cNvSpPr/>
            <p:nvPr/>
          </p:nvSpPr>
          <p:spPr>
            <a:xfrm>
              <a:off x="7641021" y="2837793"/>
              <a:ext cx="3712779" cy="1933904"/>
            </a:xfrm>
            <a:prstGeom prst="rect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5" name="Oval 4"/>
            <p:cNvSpPr/>
            <p:nvPr/>
          </p:nvSpPr>
          <p:spPr>
            <a:xfrm>
              <a:off x="7641021" y="2837793"/>
              <a:ext cx="3712779" cy="1933904"/>
            </a:xfrm>
            <a:prstGeom prst="ellipse">
              <a:avLst/>
            </a:prstGeom>
            <a:solidFill>
              <a:schemeClr val="bg1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7157545" y="2837793"/>
              <a:ext cx="0" cy="193390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30877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Can you draw this shape?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855372" cy="4351338"/>
          </a:xfrm>
        </p:spPr>
        <p:txBody>
          <a:bodyPr>
            <a:normAutofit fontScale="85000" lnSpcReduction="20000"/>
          </a:bodyPr>
          <a:lstStyle/>
          <a:p>
            <a:r>
              <a:rPr lang="en-CA" dirty="0"/>
              <a:t>There are three concentric circles</a:t>
            </a:r>
          </a:p>
          <a:p>
            <a:pPr lvl="1"/>
            <a:r>
              <a:rPr lang="en-CA" dirty="0"/>
              <a:t>If the first circle has a radius of 1 unit</a:t>
            </a:r>
          </a:p>
          <a:p>
            <a:pPr lvl="2"/>
            <a:r>
              <a:rPr lang="en-CA" dirty="0"/>
              <a:t>The second circle has a radius of 1.5 units</a:t>
            </a:r>
          </a:p>
          <a:p>
            <a:pPr lvl="2"/>
            <a:r>
              <a:rPr lang="en-CA" dirty="0"/>
              <a:t>The third circle has a radius of 2 units</a:t>
            </a:r>
          </a:p>
          <a:p>
            <a:r>
              <a:rPr lang="en-CA" dirty="0"/>
              <a:t>There is another circle</a:t>
            </a:r>
          </a:p>
          <a:p>
            <a:pPr lvl="1"/>
            <a:r>
              <a:rPr lang="en-CA" dirty="0"/>
              <a:t>Its </a:t>
            </a:r>
            <a:r>
              <a:rPr lang="en-CA" dirty="0" smtClean="0"/>
              <a:t>centre </a:t>
            </a:r>
            <a:r>
              <a:rPr lang="en-CA" dirty="0"/>
              <a:t>is about 4 units to the left</a:t>
            </a:r>
          </a:p>
          <a:p>
            <a:pPr lvl="1"/>
            <a:r>
              <a:rPr lang="en-CA" dirty="0"/>
              <a:t>And 3 units above the centre of the first circles</a:t>
            </a:r>
          </a:p>
          <a:p>
            <a:pPr lvl="1"/>
            <a:r>
              <a:rPr lang="en-CA" dirty="0"/>
              <a:t>It has a radius of 2 units</a:t>
            </a:r>
          </a:p>
          <a:p>
            <a:r>
              <a:rPr lang="en-CA" dirty="0"/>
              <a:t>The </a:t>
            </a:r>
            <a:r>
              <a:rPr lang="en-CA" dirty="0" smtClean="0"/>
              <a:t>2-unit </a:t>
            </a:r>
            <a:r>
              <a:rPr lang="en-CA" dirty="0"/>
              <a:t>circles are joined by two lines</a:t>
            </a:r>
          </a:p>
          <a:p>
            <a:pPr lvl="1"/>
            <a:r>
              <a:rPr lang="en-CA" dirty="0"/>
              <a:t>One line is tangent to the tops of the big circles</a:t>
            </a:r>
          </a:p>
          <a:p>
            <a:pPr lvl="1"/>
            <a:r>
              <a:rPr lang="en-CA" dirty="0"/>
              <a:t>The other line is tangent to the </a:t>
            </a:r>
            <a:r>
              <a:rPr lang="en-CA" dirty="0" smtClean="0"/>
              <a:t>bottoms </a:t>
            </a:r>
            <a:r>
              <a:rPr lang="en-CA" dirty="0"/>
              <a:t>of the big circles</a:t>
            </a:r>
          </a:p>
          <a:p>
            <a:r>
              <a:rPr lang="en-CA" dirty="0"/>
              <a:t>The two tangent lines are connected by a line</a:t>
            </a:r>
          </a:p>
          <a:p>
            <a:pPr lvl="1"/>
            <a:r>
              <a:rPr lang="en-CA" dirty="0"/>
              <a:t>It is perpendicular to the tangent lines</a:t>
            </a:r>
          </a:p>
          <a:p>
            <a:pPr lvl="1"/>
            <a:r>
              <a:rPr lang="en-CA" dirty="0"/>
              <a:t>It is located at the midpoint of the tangent lines (halfway)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6247" y="503839"/>
            <a:ext cx="4830236" cy="4110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164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Now find a partner….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Arrange the desks/chairs so that one partner has their back to the screen</a:t>
            </a:r>
          </a:p>
          <a:p>
            <a:pPr lvl="1"/>
            <a:r>
              <a:rPr lang="en-CA" dirty="0"/>
              <a:t>The partner with their back to the screen should be able to draw</a:t>
            </a:r>
          </a:p>
          <a:p>
            <a:pPr lvl="1"/>
            <a:r>
              <a:rPr lang="en-CA" dirty="0"/>
              <a:t>The other partner can see the screen</a:t>
            </a:r>
          </a:p>
          <a:p>
            <a:pPr lvl="2"/>
            <a:r>
              <a:rPr lang="en-CA" dirty="0"/>
              <a:t>But not what their partner is drawing.</a:t>
            </a:r>
          </a:p>
          <a:p>
            <a:pPr lvl="2"/>
            <a:r>
              <a:rPr lang="en-CA" dirty="0"/>
              <a:t>Perhaps arrange the chairs to place the partners back-to-back</a:t>
            </a:r>
          </a:p>
          <a:p>
            <a:r>
              <a:rPr lang="en-CA" dirty="0"/>
              <a:t>The partner who is looking at the screen is going to describe a drawing to their partner, who will attempt to draw it</a:t>
            </a:r>
          </a:p>
          <a:p>
            <a:endParaRPr lang="en-CA" dirty="0"/>
          </a:p>
          <a:p>
            <a:r>
              <a:rPr lang="en-CA" dirty="0"/>
              <a:t>Ready?</a:t>
            </a:r>
          </a:p>
        </p:txBody>
      </p:sp>
    </p:spTree>
    <p:extLst>
      <p:ext uri="{BB962C8B-B14F-4D97-AF65-F5344CB8AC3E}">
        <p14:creationId xmlns:p14="http://schemas.microsoft.com/office/powerpoint/2010/main" val="29638541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Try describing this to your partner…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234" y="1359940"/>
            <a:ext cx="5930134" cy="5293108"/>
          </a:xfrm>
        </p:spPr>
        <p:txBody>
          <a:bodyPr>
            <a:normAutofit fontScale="70000" lnSpcReduction="20000"/>
          </a:bodyPr>
          <a:lstStyle/>
          <a:p>
            <a:r>
              <a:rPr lang="en-CA" dirty="0"/>
              <a:t>Start with a square</a:t>
            </a:r>
          </a:p>
          <a:p>
            <a:pPr lvl="1"/>
            <a:r>
              <a:rPr lang="en-CA" dirty="0"/>
              <a:t>It is rotated 45°</a:t>
            </a:r>
          </a:p>
          <a:p>
            <a:r>
              <a:rPr lang="en-CA" dirty="0"/>
              <a:t>The top right side of the square forms the base of a triangle</a:t>
            </a:r>
          </a:p>
          <a:p>
            <a:pPr lvl="1"/>
            <a:r>
              <a:rPr lang="en-CA" dirty="0"/>
              <a:t>One side of the triangle is a vertical line, extending up from the right hand point of the square.</a:t>
            </a:r>
          </a:p>
          <a:p>
            <a:pPr lvl="1"/>
            <a:r>
              <a:rPr lang="en-CA" dirty="0"/>
              <a:t>The other side of the triangle is a horizontal line, extending </a:t>
            </a:r>
            <a:r>
              <a:rPr lang="en-CA" dirty="0" smtClean="0"/>
              <a:t>to the right </a:t>
            </a:r>
            <a:r>
              <a:rPr lang="en-CA" dirty="0"/>
              <a:t>from the top of the square</a:t>
            </a:r>
          </a:p>
          <a:p>
            <a:pPr lvl="1"/>
            <a:r>
              <a:rPr lang="en-CA" dirty="0"/>
              <a:t>The tip of the triangle is filleted, with a radius about 1/3 of the length of the triangle sides</a:t>
            </a:r>
          </a:p>
          <a:p>
            <a:r>
              <a:rPr lang="en-CA" dirty="0"/>
              <a:t>The bottom left side of the square forms the base of another triangle</a:t>
            </a:r>
          </a:p>
          <a:p>
            <a:pPr lvl="1"/>
            <a:r>
              <a:rPr lang="en-CA" dirty="0"/>
              <a:t>This triangle points in the opposite direction from the first triangle</a:t>
            </a:r>
          </a:p>
          <a:p>
            <a:pPr lvl="1"/>
            <a:r>
              <a:rPr lang="en-CA" dirty="0"/>
              <a:t>This triangle is “pointier” than the first triangle</a:t>
            </a:r>
          </a:p>
          <a:p>
            <a:pPr lvl="2"/>
            <a:r>
              <a:rPr lang="en-CA" dirty="0"/>
              <a:t>The angle of each side of the triangle is about 30° from the base of the triangle</a:t>
            </a:r>
          </a:p>
          <a:p>
            <a:pPr lvl="1"/>
            <a:r>
              <a:rPr lang="en-CA" dirty="0"/>
              <a:t>The tip of this triangle is chamfered</a:t>
            </a:r>
          </a:p>
          <a:p>
            <a:pPr lvl="2"/>
            <a:r>
              <a:rPr lang="en-CA" dirty="0"/>
              <a:t>About 1/5 of the way from the tip of the triangle</a:t>
            </a:r>
          </a:p>
          <a:p>
            <a:r>
              <a:rPr lang="en-CA" dirty="0"/>
              <a:t>Inside this triangle is a circle</a:t>
            </a:r>
          </a:p>
          <a:p>
            <a:pPr lvl="1"/>
            <a:r>
              <a:rPr lang="en-CA" dirty="0"/>
              <a:t>It is tangent to the two sides of the triangle</a:t>
            </a:r>
          </a:p>
          <a:p>
            <a:pPr lvl="1"/>
            <a:r>
              <a:rPr lang="en-CA" dirty="0"/>
              <a:t>It doesn’t quite touch the chamfer, but it comes close</a:t>
            </a:r>
          </a:p>
          <a:p>
            <a:pPr lvl="1"/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5368" y="1359940"/>
            <a:ext cx="4667250" cy="460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606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Now the partners swap positions….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Get a fresh sheet of paper for the student doing the drawing.</a:t>
            </a:r>
          </a:p>
          <a:p>
            <a:endParaRPr lang="en-CA" dirty="0"/>
          </a:p>
          <a:p>
            <a:endParaRPr lang="en-CA" dirty="0"/>
          </a:p>
          <a:p>
            <a:r>
              <a:rPr lang="en-CA" dirty="0"/>
              <a:t>Ready?</a:t>
            </a:r>
          </a:p>
        </p:txBody>
      </p:sp>
    </p:spTree>
    <p:extLst>
      <p:ext uri="{BB962C8B-B14F-4D97-AF65-F5344CB8AC3E}">
        <p14:creationId xmlns:p14="http://schemas.microsoft.com/office/powerpoint/2010/main" val="26459291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Try this one…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704" y="1825625"/>
            <a:ext cx="6999890" cy="4533134"/>
          </a:xfrm>
        </p:spPr>
        <p:txBody>
          <a:bodyPr>
            <a:normAutofit fontScale="77500" lnSpcReduction="20000"/>
          </a:bodyPr>
          <a:lstStyle/>
          <a:p>
            <a:r>
              <a:rPr lang="en-CA" dirty="0"/>
              <a:t>There are three circles of equal diameter stacked vertically</a:t>
            </a:r>
          </a:p>
          <a:p>
            <a:pPr lvl="1"/>
            <a:r>
              <a:rPr lang="en-CA" dirty="0"/>
              <a:t>The top edge of one circle is tangent to the bottom edge of the next circle</a:t>
            </a:r>
          </a:p>
          <a:p>
            <a:r>
              <a:rPr lang="en-CA" dirty="0"/>
              <a:t>The middle circle has three smaller concentric circles inside it</a:t>
            </a:r>
          </a:p>
          <a:p>
            <a:pPr lvl="1"/>
            <a:r>
              <a:rPr lang="en-CA" dirty="0"/>
              <a:t>Their diameters are about 75%, 50% and 25% of the larger circle</a:t>
            </a:r>
          </a:p>
          <a:p>
            <a:r>
              <a:rPr lang="en-CA" dirty="0"/>
              <a:t>The left sides of the three large circles are joined by a line</a:t>
            </a:r>
          </a:p>
          <a:p>
            <a:pPr lvl="1"/>
            <a:r>
              <a:rPr lang="en-CA" dirty="0"/>
              <a:t>The line is tangent to each of the circles</a:t>
            </a:r>
          </a:p>
          <a:p>
            <a:pPr lvl="1"/>
            <a:r>
              <a:rPr lang="en-CA" dirty="0"/>
              <a:t>It extends from where it touches to top circle to where it touches the bottom circle</a:t>
            </a:r>
          </a:p>
          <a:p>
            <a:r>
              <a:rPr lang="en-CA" dirty="0"/>
              <a:t>There is a line that is perpendicular to this line that passes through the centre of the middle circle</a:t>
            </a:r>
          </a:p>
          <a:p>
            <a:pPr lvl="1"/>
            <a:r>
              <a:rPr lang="en-CA" dirty="0"/>
              <a:t>It begins where the vertical line touches the middle circle</a:t>
            </a:r>
          </a:p>
          <a:p>
            <a:pPr lvl="1"/>
            <a:r>
              <a:rPr lang="en-CA" dirty="0"/>
              <a:t>It has a length about twice as long as the diameter of the three large circles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5393" y="765777"/>
            <a:ext cx="3419475" cy="530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86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Why Words?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Tradespeople, Technicians and Engineers use drawings every day</a:t>
            </a:r>
          </a:p>
          <a:p>
            <a:pPr lvl="1"/>
            <a:r>
              <a:rPr lang="en-CA" dirty="0"/>
              <a:t>Drawings are the “language of technology”</a:t>
            </a:r>
          </a:p>
          <a:p>
            <a:pPr lvl="2"/>
            <a:r>
              <a:rPr lang="en-CA" dirty="0"/>
              <a:t>A good technical drawing can be understood anywhere around the world!</a:t>
            </a:r>
          </a:p>
          <a:p>
            <a:r>
              <a:rPr lang="en-CA" dirty="0"/>
              <a:t>Knowing the language helps you communicate clearly</a:t>
            </a:r>
          </a:p>
          <a:p>
            <a:pPr lvl="1"/>
            <a:r>
              <a:rPr lang="en-CA" dirty="0"/>
              <a:t>Using the correct words makes you sound skilled</a:t>
            </a:r>
          </a:p>
          <a:p>
            <a:r>
              <a:rPr lang="en-CA" dirty="0"/>
              <a:t>Describing a drawing helps you think about how to create a drawing</a:t>
            </a:r>
          </a:p>
          <a:p>
            <a:pPr lvl="1"/>
            <a:r>
              <a:rPr lang="en-CA" dirty="0"/>
              <a:t>Complex drawings have to be broken down into simple steps</a:t>
            </a:r>
          </a:p>
          <a:p>
            <a:r>
              <a:rPr lang="en-CA" dirty="0"/>
              <a:t>The shapes we will describe and draw today are simple</a:t>
            </a:r>
          </a:p>
          <a:p>
            <a:pPr lvl="1"/>
            <a:r>
              <a:rPr lang="en-CA" dirty="0"/>
              <a:t>But the thought process is not</a:t>
            </a:r>
          </a:p>
          <a:p>
            <a:pPr lvl="1"/>
            <a:r>
              <a:rPr lang="en-CA" dirty="0"/>
              <a:t>It requires care and attention to detail… important skills in the work world!</a:t>
            </a:r>
          </a:p>
        </p:txBody>
      </p:sp>
    </p:spTree>
    <p:extLst>
      <p:ext uri="{BB962C8B-B14F-4D97-AF65-F5344CB8AC3E}">
        <p14:creationId xmlns:p14="http://schemas.microsoft.com/office/powerpoint/2010/main" val="12773850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Okay… just one more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It will be easy if you remember what a “tangent” is</a:t>
            </a:r>
          </a:p>
          <a:p>
            <a:endParaRPr lang="en-CA" dirty="0"/>
          </a:p>
          <a:p>
            <a:r>
              <a:rPr lang="en-CA" dirty="0"/>
              <a:t>Let the best “drawer” draw, and the best “describer” describe…</a:t>
            </a:r>
          </a:p>
          <a:p>
            <a:endParaRPr lang="en-CA" dirty="0"/>
          </a:p>
          <a:p>
            <a:r>
              <a:rPr lang="en-CA" dirty="0"/>
              <a:t>Ready?</a:t>
            </a:r>
          </a:p>
        </p:txBody>
      </p:sp>
    </p:spTree>
    <p:extLst>
      <p:ext uri="{BB962C8B-B14F-4D97-AF65-F5344CB8AC3E}">
        <p14:creationId xmlns:p14="http://schemas.microsoft.com/office/powerpoint/2010/main" val="38060450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The Last One…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62867"/>
            <a:ext cx="5194738" cy="4995588"/>
          </a:xfrm>
        </p:spPr>
        <p:txBody>
          <a:bodyPr>
            <a:normAutofit/>
          </a:bodyPr>
          <a:lstStyle/>
          <a:p>
            <a:r>
              <a:rPr lang="en-CA" dirty="0"/>
              <a:t>There is a square</a:t>
            </a:r>
          </a:p>
          <a:p>
            <a:pPr lvl="1"/>
            <a:r>
              <a:rPr lang="en-CA" dirty="0"/>
              <a:t>It is not rotated</a:t>
            </a:r>
          </a:p>
          <a:p>
            <a:pPr lvl="1"/>
            <a:r>
              <a:rPr lang="en-CA" dirty="0"/>
              <a:t>The top corners are filleted</a:t>
            </a:r>
          </a:p>
          <a:p>
            <a:pPr lvl="2"/>
            <a:r>
              <a:rPr lang="en-CA" dirty="0"/>
              <a:t>The fillet radius is about 1/5 of the length of the side of the square</a:t>
            </a:r>
          </a:p>
          <a:p>
            <a:r>
              <a:rPr lang="en-CA" dirty="0"/>
              <a:t>Inside the square is a curve</a:t>
            </a:r>
          </a:p>
          <a:p>
            <a:pPr lvl="1"/>
            <a:r>
              <a:rPr lang="en-CA" dirty="0"/>
              <a:t>It touches the square at:</a:t>
            </a:r>
          </a:p>
          <a:p>
            <a:pPr lvl="2"/>
            <a:r>
              <a:rPr lang="en-CA" dirty="0"/>
              <a:t>The bottom left corner</a:t>
            </a:r>
          </a:p>
          <a:p>
            <a:pPr lvl="3"/>
            <a:r>
              <a:rPr lang="en-CA" dirty="0"/>
              <a:t>It is tangent to the bottom side of the square</a:t>
            </a:r>
          </a:p>
          <a:p>
            <a:pPr lvl="2"/>
            <a:r>
              <a:rPr lang="en-CA" dirty="0"/>
              <a:t>The midpoint of the top side</a:t>
            </a:r>
          </a:p>
          <a:p>
            <a:pPr lvl="3"/>
            <a:r>
              <a:rPr lang="en-CA" dirty="0"/>
              <a:t>It is tangent to the top side</a:t>
            </a:r>
          </a:p>
          <a:p>
            <a:pPr lvl="2"/>
            <a:r>
              <a:rPr lang="en-CA" dirty="0"/>
              <a:t>The bottom right corner</a:t>
            </a:r>
          </a:p>
          <a:p>
            <a:pPr lvl="3"/>
            <a:r>
              <a:rPr lang="en-CA" dirty="0"/>
              <a:t>It is tangent to the bottom side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7100" y="621424"/>
            <a:ext cx="4076700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928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How would you like to describe this drawing?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1415722"/>
            <a:ext cx="8686800" cy="2409825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641132" y="4046483"/>
            <a:ext cx="8446376" cy="258554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You could do </a:t>
            </a:r>
            <a:r>
              <a:rPr lang="en-CA" dirty="0" smtClean="0"/>
              <a:t>it … </a:t>
            </a:r>
            <a:r>
              <a:rPr lang="en-CA" dirty="0"/>
              <a:t>but it would be a pain!</a:t>
            </a:r>
          </a:p>
          <a:p>
            <a:pPr lvl="1"/>
            <a:r>
              <a:rPr lang="en-CA" dirty="0"/>
              <a:t>“A picture is worth a thousand words.”</a:t>
            </a:r>
          </a:p>
          <a:p>
            <a:pPr lvl="2"/>
            <a:r>
              <a:rPr lang="en-CA" dirty="0"/>
              <a:t>More importantly, a picture can be understood in any language</a:t>
            </a:r>
          </a:p>
          <a:p>
            <a:r>
              <a:rPr lang="en-CA" dirty="0"/>
              <a:t>Knowing the words to describe drawings can help you discuss drawings</a:t>
            </a:r>
          </a:p>
          <a:p>
            <a:pPr lvl="1"/>
            <a:r>
              <a:rPr lang="en-CA" dirty="0"/>
              <a:t>You can suggest </a:t>
            </a:r>
            <a:r>
              <a:rPr lang="en-CA" dirty="0" smtClean="0"/>
              <a:t>changes … </a:t>
            </a:r>
            <a:r>
              <a:rPr lang="en-CA" dirty="0"/>
              <a:t>or understand suggestions to improve your design</a:t>
            </a:r>
          </a:p>
          <a:p>
            <a:r>
              <a:rPr lang="en-CA" dirty="0"/>
              <a:t>Knowing the process to break a shape into smaller parts can help you create complex drawings</a:t>
            </a:r>
          </a:p>
          <a:p>
            <a:r>
              <a:rPr lang="en-CA" dirty="0"/>
              <a:t>Using detailed, specific terms can help you produce better instructions</a:t>
            </a:r>
          </a:p>
          <a:p>
            <a:pPr lvl="1"/>
            <a:r>
              <a:rPr lang="en-CA" dirty="0"/>
              <a:t>Clear, precise communication is an important skill that can be learned!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20655" y="3825547"/>
            <a:ext cx="3037490" cy="2417379"/>
          </a:xfrm>
        </p:spPr>
        <p:txBody>
          <a:bodyPr>
            <a:normAutofit fontScale="55000" lnSpcReduction="20000"/>
          </a:bodyPr>
          <a:lstStyle/>
          <a:p>
            <a:r>
              <a:rPr lang="en-CA" dirty="0"/>
              <a:t>We’ve been using simple, abstract shapes because real things become complex quickly.</a:t>
            </a:r>
          </a:p>
          <a:p>
            <a:r>
              <a:rPr lang="en-CA" dirty="0"/>
              <a:t>This is actually a design for building a simple electric motor</a:t>
            </a:r>
          </a:p>
          <a:p>
            <a:pPr lvl="1"/>
            <a:r>
              <a:rPr lang="en-CA" dirty="0"/>
              <a:t>It gets cut on a CNC machine and the two end pieces are rotated vertically to fit into the rectangular slots.</a:t>
            </a:r>
          </a:p>
          <a:p>
            <a:pPr lvl="1"/>
            <a:r>
              <a:rPr lang="en-CA" dirty="0"/>
              <a:t>Bearings and a shaft go into the round holes</a:t>
            </a:r>
          </a:p>
          <a:p>
            <a:pPr lvl="1"/>
            <a:r>
              <a:rPr lang="en-CA" dirty="0"/>
              <a:t>Magnets and brushes mount to the elongated slots</a:t>
            </a:r>
          </a:p>
        </p:txBody>
      </p:sp>
    </p:spTree>
    <p:extLst>
      <p:ext uri="{BB962C8B-B14F-4D97-AF65-F5344CB8AC3E}">
        <p14:creationId xmlns:p14="http://schemas.microsoft.com/office/powerpoint/2010/main" val="3327374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You already know many of the words…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2371344" cy="4351338"/>
          </a:xfrm>
        </p:spPr>
        <p:txBody>
          <a:bodyPr/>
          <a:lstStyle/>
          <a:p>
            <a:r>
              <a:rPr lang="en-CA" dirty="0"/>
              <a:t>Square</a:t>
            </a:r>
          </a:p>
          <a:p>
            <a:endParaRPr lang="en-CA" dirty="0"/>
          </a:p>
          <a:p>
            <a:r>
              <a:rPr lang="en-CA" dirty="0"/>
              <a:t>Rectangle</a:t>
            </a:r>
          </a:p>
          <a:p>
            <a:endParaRPr lang="en-CA" dirty="0"/>
          </a:p>
          <a:p>
            <a:r>
              <a:rPr lang="en-CA" dirty="0"/>
              <a:t>Triangle</a:t>
            </a:r>
          </a:p>
          <a:p>
            <a:endParaRPr lang="en-CA" dirty="0"/>
          </a:p>
          <a:p>
            <a:r>
              <a:rPr lang="en-CA" dirty="0"/>
              <a:t>Circle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096000" y="1825625"/>
            <a:ext cx="237134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Line</a:t>
            </a:r>
          </a:p>
          <a:p>
            <a:endParaRPr lang="en-CA" dirty="0"/>
          </a:p>
          <a:p>
            <a:r>
              <a:rPr lang="en-CA" dirty="0"/>
              <a:t>Point</a:t>
            </a:r>
          </a:p>
          <a:p>
            <a:endParaRPr lang="en-CA" dirty="0"/>
          </a:p>
          <a:p>
            <a:r>
              <a:rPr lang="en-CA" dirty="0"/>
              <a:t>Vertical</a:t>
            </a:r>
          </a:p>
          <a:p>
            <a:endParaRPr lang="en-CA" dirty="0"/>
          </a:p>
          <a:p>
            <a:r>
              <a:rPr lang="en-CA" dirty="0"/>
              <a:t>Horizontal</a:t>
            </a:r>
          </a:p>
        </p:txBody>
      </p:sp>
      <p:sp>
        <p:nvSpPr>
          <p:cNvPr id="5" name="Rectangle 4"/>
          <p:cNvSpPr/>
          <p:nvPr/>
        </p:nvSpPr>
        <p:spPr>
          <a:xfrm>
            <a:off x="2761488" y="1690688"/>
            <a:ext cx="606679" cy="6066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6" name="Rectangle 5"/>
          <p:cNvSpPr/>
          <p:nvPr/>
        </p:nvSpPr>
        <p:spPr>
          <a:xfrm>
            <a:off x="2779776" y="2880360"/>
            <a:ext cx="1673352" cy="6126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7" name="Isosceles Triangle 6"/>
          <p:cNvSpPr/>
          <p:nvPr/>
        </p:nvSpPr>
        <p:spPr>
          <a:xfrm>
            <a:off x="2999232" y="3803904"/>
            <a:ext cx="816864" cy="80467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8" name="Oval 7"/>
          <p:cNvSpPr/>
          <p:nvPr/>
        </p:nvSpPr>
        <p:spPr>
          <a:xfrm>
            <a:off x="2679192" y="4933283"/>
            <a:ext cx="918972" cy="9189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7498080" y="1690688"/>
            <a:ext cx="1527048" cy="7964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7728077" y="3016251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2" name="Up-Down Arrow 11"/>
          <p:cNvSpPr/>
          <p:nvPr/>
        </p:nvSpPr>
        <p:spPr>
          <a:xfrm>
            <a:off x="8348472" y="3803904"/>
            <a:ext cx="265176" cy="70408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3" name="Left-Right Arrow 12"/>
          <p:cNvSpPr/>
          <p:nvPr/>
        </p:nvSpPr>
        <p:spPr>
          <a:xfrm>
            <a:off x="8348472" y="5084064"/>
            <a:ext cx="1005840" cy="30870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83217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You probably know these ones, too…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220968" cy="4351338"/>
          </a:xfrm>
        </p:spPr>
        <p:txBody>
          <a:bodyPr/>
          <a:lstStyle/>
          <a:p>
            <a:r>
              <a:rPr lang="en-CA" dirty="0"/>
              <a:t>Perpendicular</a:t>
            </a:r>
          </a:p>
          <a:p>
            <a:pPr lvl="1"/>
            <a:r>
              <a:rPr lang="en-CA" dirty="0"/>
              <a:t>Two lines </a:t>
            </a:r>
            <a:r>
              <a:rPr lang="en-CA" dirty="0" smtClean="0"/>
              <a:t>“at </a:t>
            </a:r>
            <a:r>
              <a:rPr lang="en-CA" dirty="0"/>
              <a:t>right angles”</a:t>
            </a:r>
          </a:p>
          <a:p>
            <a:pPr lvl="1"/>
            <a:r>
              <a:rPr lang="en-CA" dirty="0"/>
              <a:t>Also known as 90 degrees</a:t>
            </a:r>
          </a:p>
          <a:p>
            <a:r>
              <a:rPr lang="en-CA" dirty="0"/>
              <a:t>Parallel</a:t>
            </a:r>
          </a:p>
          <a:p>
            <a:pPr lvl="1"/>
            <a:r>
              <a:rPr lang="en-CA" dirty="0"/>
              <a:t>Two lines that run in the same direction</a:t>
            </a:r>
          </a:p>
          <a:p>
            <a:pPr lvl="2"/>
            <a:r>
              <a:rPr lang="en-CA" dirty="0"/>
              <a:t>But don’t overlap</a:t>
            </a:r>
          </a:p>
          <a:p>
            <a:r>
              <a:rPr lang="en-CA" dirty="0"/>
              <a:t>Concentric</a:t>
            </a:r>
          </a:p>
          <a:p>
            <a:pPr lvl="1"/>
            <a:r>
              <a:rPr lang="en-CA" dirty="0"/>
              <a:t>Sharing the same centre point</a:t>
            </a:r>
          </a:p>
          <a:p>
            <a:r>
              <a:rPr lang="en-CA" dirty="0"/>
              <a:t>Collinear</a:t>
            </a:r>
          </a:p>
          <a:p>
            <a:pPr lvl="1"/>
            <a:r>
              <a:rPr lang="en-CA" dirty="0"/>
              <a:t>Line segments that are “on the same line”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6016752" y="1325881"/>
            <a:ext cx="1335024" cy="1069847"/>
            <a:chOff x="6016752" y="1325881"/>
            <a:chExt cx="1335024" cy="1069847"/>
          </a:xfrm>
        </p:grpSpPr>
        <p:cxnSp>
          <p:nvCxnSpPr>
            <p:cNvPr id="5" name="Straight Arrow Connector 4"/>
            <p:cNvCxnSpPr/>
            <p:nvPr/>
          </p:nvCxnSpPr>
          <p:spPr>
            <a:xfrm flipH="1" flipV="1">
              <a:off x="6016752" y="1325881"/>
              <a:ext cx="9144" cy="10698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>
              <a:off x="6053328" y="2395728"/>
              <a:ext cx="129844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6025896" y="2221992"/>
              <a:ext cx="173736" cy="17373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</p:grpSp>
      <p:grpSp>
        <p:nvGrpSpPr>
          <p:cNvPr id="11" name="Group 10"/>
          <p:cNvGrpSpPr/>
          <p:nvPr/>
        </p:nvGrpSpPr>
        <p:grpSpPr>
          <a:xfrm rot="18750761">
            <a:off x="7903464" y="1040482"/>
            <a:ext cx="1335024" cy="1069847"/>
            <a:chOff x="6016752" y="1325881"/>
            <a:chExt cx="1335024" cy="1069847"/>
          </a:xfrm>
        </p:grpSpPr>
        <p:cxnSp>
          <p:nvCxnSpPr>
            <p:cNvPr id="12" name="Straight Arrow Connector 11"/>
            <p:cNvCxnSpPr/>
            <p:nvPr/>
          </p:nvCxnSpPr>
          <p:spPr>
            <a:xfrm flipH="1" flipV="1">
              <a:off x="6016752" y="1325881"/>
              <a:ext cx="9144" cy="10698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6053328" y="2395728"/>
              <a:ext cx="129844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/>
            <p:cNvSpPr/>
            <p:nvPr/>
          </p:nvSpPr>
          <p:spPr>
            <a:xfrm>
              <a:off x="6025896" y="2221992"/>
              <a:ext cx="173736" cy="17373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</p:grpSp>
      <p:grpSp>
        <p:nvGrpSpPr>
          <p:cNvPr id="19" name="Group 18"/>
          <p:cNvGrpSpPr/>
          <p:nvPr/>
        </p:nvGrpSpPr>
        <p:grpSpPr>
          <a:xfrm rot="2822138">
            <a:off x="9644552" y="1424401"/>
            <a:ext cx="1335024" cy="1237615"/>
            <a:chOff x="9564624" y="1825625"/>
            <a:chExt cx="1335024" cy="1237615"/>
          </a:xfrm>
        </p:grpSpPr>
        <p:cxnSp>
          <p:nvCxnSpPr>
            <p:cNvPr id="16" name="Straight Connector 15"/>
            <p:cNvCxnSpPr/>
            <p:nvPr/>
          </p:nvCxnSpPr>
          <p:spPr>
            <a:xfrm>
              <a:off x="10213848" y="1825625"/>
              <a:ext cx="0" cy="123761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9564624" y="2444432"/>
              <a:ext cx="133502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7278624" y="3346704"/>
            <a:ext cx="1359168" cy="234696"/>
            <a:chOff x="7278624" y="3346704"/>
            <a:chExt cx="1359168" cy="234696"/>
          </a:xfrm>
        </p:grpSpPr>
        <p:cxnSp>
          <p:nvCxnSpPr>
            <p:cNvPr id="21" name="Straight Arrow Connector 20"/>
            <p:cNvCxnSpPr/>
            <p:nvPr/>
          </p:nvCxnSpPr>
          <p:spPr>
            <a:xfrm>
              <a:off x="7278624" y="3346704"/>
              <a:ext cx="1359168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7278624" y="3581400"/>
              <a:ext cx="1359168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 rot="2995628">
            <a:off x="8639898" y="3288366"/>
            <a:ext cx="1359168" cy="234696"/>
            <a:chOff x="7278624" y="3346704"/>
            <a:chExt cx="1359168" cy="234696"/>
          </a:xfrm>
        </p:grpSpPr>
        <p:cxnSp>
          <p:nvCxnSpPr>
            <p:cNvPr id="25" name="Straight Arrow Connector 24"/>
            <p:cNvCxnSpPr/>
            <p:nvPr/>
          </p:nvCxnSpPr>
          <p:spPr>
            <a:xfrm>
              <a:off x="7278624" y="3346704"/>
              <a:ext cx="1359168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7278624" y="3581400"/>
              <a:ext cx="1359168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10088745" y="2961222"/>
            <a:ext cx="1745605" cy="956250"/>
            <a:chOff x="10088745" y="2961222"/>
            <a:chExt cx="1745605" cy="956250"/>
          </a:xfrm>
        </p:grpSpPr>
        <p:cxnSp>
          <p:nvCxnSpPr>
            <p:cNvPr id="28" name="Straight Arrow Connector 27"/>
            <p:cNvCxnSpPr/>
            <p:nvPr/>
          </p:nvCxnSpPr>
          <p:spPr>
            <a:xfrm>
              <a:off x="10475182" y="2961222"/>
              <a:ext cx="1359168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10088745" y="3917472"/>
              <a:ext cx="1359168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Oval 31"/>
          <p:cNvSpPr/>
          <p:nvPr/>
        </p:nvSpPr>
        <p:spPr>
          <a:xfrm>
            <a:off x="6563107" y="4928616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3" name="Oval 32"/>
          <p:cNvSpPr/>
          <p:nvPr/>
        </p:nvSpPr>
        <p:spPr>
          <a:xfrm>
            <a:off x="6389370" y="4754879"/>
            <a:ext cx="393192" cy="39319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4" name="Oval 33"/>
          <p:cNvSpPr/>
          <p:nvPr/>
        </p:nvSpPr>
        <p:spPr>
          <a:xfrm>
            <a:off x="6199632" y="4553712"/>
            <a:ext cx="772668" cy="77266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grpSp>
        <p:nvGrpSpPr>
          <p:cNvPr id="41" name="Group 40"/>
          <p:cNvGrpSpPr/>
          <p:nvPr/>
        </p:nvGrpSpPr>
        <p:grpSpPr>
          <a:xfrm>
            <a:off x="7602737" y="6018403"/>
            <a:ext cx="3627240" cy="0"/>
            <a:chOff x="7958208" y="5148071"/>
            <a:chExt cx="3627240" cy="0"/>
          </a:xfrm>
        </p:grpSpPr>
        <p:cxnSp>
          <p:nvCxnSpPr>
            <p:cNvPr id="36" name="Straight Arrow Connector 35"/>
            <p:cNvCxnSpPr/>
            <p:nvPr/>
          </p:nvCxnSpPr>
          <p:spPr>
            <a:xfrm>
              <a:off x="7958208" y="5148071"/>
              <a:ext cx="362724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8392322" y="5148071"/>
              <a:ext cx="1016958" cy="0"/>
            </a:xfrm>
            <a:prstGeom prst="line">
              <a:avLst/>
            </a:prstGeom>
            <a:ln w="476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10088745" y="5148071"/>
              <a:ext cx="1066021" cy="0"/>
            </a:xfrm>
            <a:prstGeom prst="line">
              <a:avLst/>
            </a:prstGeom>
            <a:ln w="476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 rot="19300643">
            <a:off x="8556046" y="5103093"/>
            <a:ext cx="2347896" cy="54189"/>
            <a:chOff x="7958208" y="5148071"/>
            <a:chExt cx="3627240" cy="0"/>
          </a:xfrm>
        </p:grpSpPr>
        <p:cxnSp>
          <p:nvCxnSpPr>
            <p:cNvPr id="43" name="Straight Arrow Connector 42"/>
            <p:cNvCxnSpPr/>
            <p:nvPr/>
          </p:nvCxnSpPr>
          <p:spPr>
            <a:xfrm>
              <a:off x="7958208" y="5148071"/>
              <a:ext cx="3627240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8392322" y="5148071"/>
              <a:ext cx="1016958" cy="0"/>
            </a:xfrm>
            <a:prstGeom prst="line">
              <a:avLst/>
            </a:prstGeom>
            <a:ln w="476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10088745" y="5148071"/>
              <a:ext cx="1066021" cy="0"/>
            </a:xfrm>
            <a:prstGeom prst="line">
              <a:avLst/>
            </a:prstGeom>
            <a:ln w="476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10242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Ellipse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A distorted circle</a:t>
            </a:r>
          </a:p>
          <a:p>
            <a:pPr lvl="1"/>
            <a:r>
              <a:rPr lang="en-CA" dirty="0"/>
              <a:t>It has a “Major Axis” (the long side)</a:t>
            </a:r>
          </a:p>
          <a:p>
            <a:pPr lvl="1"/>
            <a:r>
              <a:rPr lang="en-CA" dirty="0"/>
              <a:t>And a “Minor Axis” (the short side)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7695281" y="413428"/>
            <a:ext cx="4148769" cy="2371802"/>
            <a:chOff x="7205031" y="1825625"/>
            <a:chExt cx="4148769" cy="2371802"/>
          </a:xfrm>
        </p:grpSpPr>
        <p:sp>
          <p:nvSpPr>
            <p:cNvPr id="4" name="Oval 3"/>
            <p:cNvSpPr/>
            <p:nvPr/>
          </p:nvSpPr>
          <p:spPr>
            <a:xfrm>
              <a:off x="7205031" y="1825625"/>
              <a:ext cx="4148769" cy="2371802"/>
            </a:xfrm>
            <a:prstGeom prst="ellipse">
              <a:avLst/>
            </a:prstGeom>
            <a:noFill/>
            <a:ln w="317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cxnSp>
          <p:nvCxnSpPr>
            <p:cNvPr id="6" name="Straight Arrow Connector 5"/>
            <p:cNvCxnSpPr>
              <a:stCxn id="4" idx="2"/>
              <a:endCxn id="4" idx="6"/>
            </p:cNvCxnSpPr>
            <p:nvPr/>
          </p:nvCxnSpPr>
          <p:spPr>
            <a:xfrm>
              <a:off x="7205031" y="3011526"/>
              <a:ext cx="4148769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>
              <a:stCxn id="4" idx="0"/>
              <a:endCxn id="4" idx="4"/>
            </p:cNvCxnSpPr>
            <p:nvPr/>
          </p:nvCxnSpPr>
          <p:spPr>
            <a:xfrm>
              <a:off x="9279416" y="1825625"/>
              <a:ext cx="0" cy="2371802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8651453" y="2233910"/>
              <a:ext cx="125592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CA" dirty="0"/>
                <a:t>Minor Axis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536913" y="2826860"/>
              <a:ext cx="125592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CA" dirty="0"/>
                <a:t>Major Axis</a:t>
              </a:r>
            </a:p>
          </p:txBody>
        </p:sp>
      </p:grpSp>
      <p:sp>
        <p:nvSpPr>
          <p:cNvPr id="11" name="Oval 10"/>
          <p:cNvSpPr/>
          <p:nvPr/>
        </p:nvSpPr>
        <p:spPr>
          <a:xfrm rot="19374189">
            <a:off x="2331872" y="3818674"/>
            <a:ext cx="2588964" cy="156439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8" name="Oval 17"/>
          <p:cNvSpPr/>
          <p:nvPr/>
        </p:nvSpPr>
        <p:spPr>
          <a:xfrm>
            <a:off x="6102304" y="2414760"/>
            <a:ext cx="1961003" cy="3762203"/>
          </a:xfrm>
          <a:prstGeom prst="ellipse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cxnSp>
        <p:nvCxnSpPr>
          <p:cNvPr id="19" name="Straight Arrow Connector 18"/>
          <p:cNvCxnSpPr>
            <a:stCxn id="18" idx="2"/>
            <a:endCxn id="18" idx="6"/>
          </p:cNvCxnSpPr>
          <p:nvPr/>
        </p:nvCxnSpPr>
        <p:spPr>
          <a:xfrm>
            <a:off x="6102304" y="4295862"/>
            <a:ext cx="196100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8" idx="0"/>
            <a:endCxn id="18" idx="4"/>
          </p:cNvCxnSpPr>
          <p:nvPr/>
        </p:nvCxnSpPr>
        <p:spPr>
          <a:xfrm>
            <a:off x="7082806" y="2414760"/>
            <a:ext cx="0" cy="376220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125274" y="4111195"/>
            <a:ext cx="127732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A" dirty="0"/>
              <a:t>Minor Axis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362745" y="6218593"/>
            <a:ext cx="144011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A" dirty="0"/>
              <a:t>Major Axis</a:t>
            </a:r>
          </a:p>
        </p:txBody>
      </p:sp>
    </p:spTree>
    <p:extLst>
      <p:ext uri="{BB962C8B-B14F-4D97-AF65-F5344CB8AC3E}">
        <p14:creationId xmlns:p14="http://schemas.microsoft.com/office/powerpoint/2010/main" val="31817628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Arc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5915139" cy="1556553"/>
          </a:xfrm>
        </p:spPr>
        <p:txBody>
          <a:bodyPr>
            <a:normAutofit fontScale="92500" lnSpcReduction="10000"/>
          </a:bodyPr>
          <a:lstStyle/>
          <a:p>
            <a:r>
              <a:rPr lang="en-CA" dirty="0"/>
              <a:t>A section of a circle or ellipse</a:t>
            </a:r>
          </a:p>
          <a:p>
            <a:r>
              <a:rPr lang="en-CA" dirty="0"/>
              <a:t>Can also be called a curve</a:t>
            </a:r>
          </a:p>
          <a:p>
            <a:pPr lvl="1"/>
            <a:r>
              <a:rPr lang="en-CA" dirty="0"/>
              <a:t>But curves can be more complex, and made of many arcs.</a:t>
            </a:r>
          </a:p>
        </p:txBody>
      </p:sp>
      <p:grpSp>
        <p:nvGrpSpPr>
          <p:cNvPr id="10" name="Group 9"/>
          <p:cNvGrpSpPr/>
          <p:nvPr/>
        </p:nvGrpSpPr>
        <p:grpSpPr>
          <a:xfrm rot="16001502">
            <a:off x="4769726" y="2739223"/>
            <a:ext cx="2116393" cy="4243183"/>
            <a:chOff x="6285122" y="2545441"/>
            <a:chExt cx="2543979" cy="2742655"/>
          </a:xfrm>
        </p:grpSpPr>
        <p:sp>
          <p:nvSpPr>
            <p:cNvPr id="7" name="Oval 6"/>
            <p:cNvSpPr/>
            <p:nvPr/>
          </p:nvSpPr>
          <p:spPr>
            <a:xfrm>
              <a:off x="6416407" y="2590379"/>
              <a:ext cx="2412694" cy="2412694"/>
            </a:xfrm>
            <a:prstGeom prst="ellipse">
              <a:avLst/>
            </a:prstGeom>
            <a:noFill/>
            <a:ln w="28575"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6285122" y="2545441"/>
              <a:ext cx="1415667" cy="21235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6416407" y="3844016"/>
              <a:ext cx="2095959" cy="14440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4" name="Oval 3"/>
            <p:cNvSpPr/>
            <p:nvPr/>
          </p:nvSpPr>
          <p:spPr>
            <a:xfrm>
              <a:off x="6416407" y="2590379"/>
              <a:ext cx="2412694" cy="2412694"/>
            </a:xfrm>
            <a:prstGeom prst="ellipse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781580" y="1089378"/>
            <a:ext cx="2543979" cy="2742655"/>
            <a:chOff x="6285122" y="2545441"/>
            <a:chExt cx="2543979" cy="2742655"/>
          </a:xfrm>
        </p:grpSpPr>
        <p:sp>
          <p:nvSpPr>
            <p:cNvPr id="12" name="Oval 11"/>
            <p:cNvSpPr/>
            <p:nvPr/>
          </p:nvSpPr>
          <p:spPr>
            <a:xfrm>
              <a:off x="6416407" y="2590379"/>
              <a:ext cx="2412694" cy="2412694"/>
            </a:xfrm>
            <a:prstGeom prst="ellipse">
              <a:avLst/>
            </a:prstGeom>
            <a:noFill/>
            <a:ln w="28575"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285122" y="2545441"/>
              <a:ext cx="1415667" cy="21235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416407" y="3844016"/>
              <a:ext cx="2095959" cy="14440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5" name="Oval 14"/>
            <p:cNvSpPr/>
            <p:nvPr/>
          </p:nvSpPr>
          <p:spPr>
            <a:xfrm>
              <a:off x="6416407" y="2590379"/>
              <a:ext cx="2412694" cy="2412694"/>
            </a:xfrm>
            <a:prstGeom prst="ellipse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</p:grpSp>
    </p:spTree>
    <p:extLst>
      <p:ext uri="{BB962C8B-B14F-4D97-AF65-F5344CB8AC3E}">
        <p14:creationId xmlns:p14="http://schemas.microsoft.com/office/powerpoint/2010/main" val="21963259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Tangent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73649"/>
            <a:ext cx="8724441" cy="1109929"/>
          </a:xfrm>
        </p:spPr>
        <p:txBody>
          <a:bodyPr>
            <a:normAutofit/>
          </a:bodyPr>
          <a:lstStyle/>
          <a:p>
            <a:r>
              <a:rPr lang="en-CA" dirty="0"/>
              <a:t>Where a line touches a curve at only one point</a:t>
            </a:r>
          </a:p>
          <a:p>
            <a:pPr lvl="1"/>
            <a:r>
              <a:rPr lang="en-CA" dirty="0"/>
              <a:t>It may not cross the line… only touch it!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838200" y="2710149"/>
            <a:ext cx="2203374" cy="1024569"/>
            <a:chOff x="838200" y="2710149"/>
            <a:chExt cx="2203374" cy="1024569"/>
          </a:xfrm>
        </p:grpSpPr>
        <p:sp>
          <p:nvSpPr>
            <p:cNvPr id="4" name="Oval 3"/>
            <p:cNvSpPr/>
            <p:nvPr/>
          </p:nvSpPr>
          <p:spPr>
            <a:xfrm>
              <a:off x="1575412" y="2710149"/>
              <a:ext cx="1024569" cy="1024569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838200" y="2710149"/>
              <a:ext cx="220337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 rot="18654303">
            <a:off x="1102512" y="4433626"/>
            <a:ext cx="1235452" cy="762020"/>
            <a:chOff x="838200" y="2710149"/>
            <a:chExt cx="2203374" cy="1024569"/>
          </a:xfrm>
        </p:grpSpPr>
        <p:sp>
          <p:nvSpPr>
            <p:cNvPr id="9" name="Oval 8"/>
            <p:cNvSpPr/>
            <p:nvPr/>
          </p:nvSpPr>
          <p:spPr>
            <a:xfrm>
              <a:off x="1575412" y="2710149"/>
              <a:ext cx="1024569" cy="1024569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838200" y="2710149"/>
              <a:ext cx="220337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 rot="4575143">
            <a:off x="2422687" y="4282255"/>
            <a:ext cx="2203374" cy="565786"/>
            <a:chOff x="838200" y="2710149"/>
            <a:chExt cx="2203374" cy="1024569"/>
          </a:xfrm>
        </p:grpSpPr>
        <p:sp>
          <p:nvSpPr>
            <p:cNvPr id="12" name="Oval 11"/>
            <p:cNvSpPr/>
            <p:nvPr/>
          </p:nvSpPr>
          <p:spPr>
            <a:xfrm>
              <a:off x="1575412" y="2710149"/>
              <a:ext cx="1024569" cy="1024569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838200" y="2710149"/>
              <a:ext cx="220337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Arc 14"/>
          <p:cNvSpPr/>
          <p:nvPr/>
        </p:nvSpPr>
        <p:spPr>
          <a:xfrm>
            <a:off x="2250563" y="2770938"/>
            <a:ext cx="3310000" cy="2010382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4292903" y="2587620"/>
            <a:ext cx="1700274" cy="10326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Arc 22"/>
          <p:cNvSpPr/>
          <p:nvPr/>
        </p:nvSpPr>
        <p:spPr>
          <a:xfrm>
            <a:off x="7253485" y="2746219"/>
            <a:ext cx="3585075" cy="2285804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9295673" y="2587620"/>
            <a:ext cx="1700274" cy="10326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206226" y="3946060"/>
            <a:ext cx="84991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6600" dirty="0">
                <a:solidFill>
                  <a:srgbClr val="00B050"/>
                </a:solidFill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025162" y="3359056"/>
            <a:ext cx="4847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9600" dirty="0">
                <a:solidFill>
                  <a:srgbClr val="FF0000"/>
                </a:solidFill>
                <a:latin typeface="Wingdings" panose="05000000000000000000" pitchFamily="2" charset="2"/>
              </a:rPr>
              <a:t>û</a:t>
            </a:r>
          </a:p>
        </p:txBody>
      </p:sp>
      <p:sp>
        <p:nvSpPr>
          <p:cNvPr id="28" name="Arc 27"/>
          <p:cNvSpPr/>
          <p:nvPr/>
        </p:nvSpPr>
        <p:spPr>
          <a:xfrm rot="16036861">
            <a:off x="7253485" y="4667463"/>
            <a:ext cx="3585075" cy="2285804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cxnSp>
        <p:nvCxnSpPr>
          <p:cNvPr id="29" name="Straight Connector 28"/>
          <p:cNvCxnSpPr/>
          <p:nvPr/>
        </p:nvCxnSpPr>
        <p:spPr>
          <a:xfrm flipH="1" flipV="1">
            <a:off x="8031297" y="3861337"/>
            <a:ext cx="1264376" cy="1673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08506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Fillet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58676"/>
            <a:ext cx="7920210" cy="1021833"/>
          </a:xfrm>
        </p:spPr>
        <p:txBody>
          <a:bodyPr/>
          <a:lstStyle/>
          <a:p>
            <a:r>
              <a:rPr lang="en-CA" dirty="0"/>
              <a:t>Rounding the corner where two lines meet</a:t>
            </a:r>
          </a:p>
          <a:p>
            <a:pPr lvl="1"/>
            <a:r>
              <a:rPr lang="en-CA" dirty="0"/>
              <a:t>Uses a circular arc tangent to the two lines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520328" y="3073706"/>
            <a:ext cx="0" cy="253388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531345" y="5607586"/>
            <a:ext cx="2754216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1520329" y="4406748"/>
            <a:ext cx="1200838" cy="1200838"/>
          </a:xfrm>
          <a:prstGeom prst="ellipse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7" name="Rectangle 16"/>
          <p:cNvSpPr/>
          <p:nvPr/>
        </p:nvSpPr>
        <p:spPr>
          <a:xfrm>
            <a:off x="1531345" y="4131325"/>
            <a:ext cx="1520327" cy="8758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8" name="Rectangle 17"/>
          <p:cNvSpPr/>
          <p:nvPr/>
        </p:nvSpPr>
        <p:spPr>
          <a:xfrm>
            <a:off x="2109732" y="4731745"/>
            <a:ext cx="1520327" cy="8758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cxnSp>
        <p:nvCxnSpPr>
          <p:cNvPr id="16" name="Straight Connector 15"/>
          <p:cNvCxnSpPr>
            <a:stCxn id="12" idx="4"/>
          </p:cNvCxnSpPr>
          <p:nvPr/>
        </p:nvCxnSpPr>
        <p:spPr>
          <a:xfrm>
            <a:off x="2120748" y="5607586"/>
            <a:ext cx="2495319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12" idx="2"/>
          </p:cNvCxnSpPr>
          <p:nvPr/>
        </p:nvCxnSpPr>
        <p:spPr>
          <a:xfrm flipV="1">
            <a:off x="1520329" y="2941504"/>
            <a:ext cx="11016" cy="206566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96000" y="2780640"/>
            <a:ext cx="4083384" cy="3120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406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Chamfer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674427" cy="1369267"/>
          </a:xfrm>
        </p:spPr>
        <p:txBody>
          <a:bodyPr/>
          <a:lstStyle/>
          <a:p>
            <a:r>
              <a:rPr lang="en-CA" dirty="0"/>
              <a:t>Cutting the corner where two lines meet</a:t>
            </a:r>
          </a:p>
          <a:p>
            <a:pPr lvl="1"/>
            <a:r>
              <a:rPr lang="en-CA" dirty="0"/>
              <a:t>Like a fillet, but with a straight line rather than a circular arc</a:t>
            </a:r>
          </a:p>
          <a:p>
            <a:pPr lvl="1"/>
            <a:r>
              <a:rPr lang="en-CA" dirty="0"/>
              <a:t>Chamfers and fillets are often used to remove sharp edges from objects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1443210" y="3518939"/>
            <a:ext cx="0" cy="253388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1454227" y="6052819"/>
            <a:ext cx="2754216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043630" y="6052819"/>
            <a:ext cx="2495319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1443211" y="3386737"/>
            <a:ext cx="11016" cy="206566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443210" y="5452400"/>
            <a:ext cx="600420" cy="60041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505460" y="3386737"/>
            <a:ext cx="3776605" cy="2910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1767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1656</TotalTime>
  <Words>1532</Words>
  <Application>Microsoft Macintosh PowerPoint</Application>
  <PresentationFormat>Custom</PresentationFormat>
  <Paragraphs>211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Learning Aid:  Technical Terms for  Describing Drawings</vt:lpstr>
      <vt:lpstr>Why Words?</vt:lpstr>
      <vt:lpstr>You already know many of the words…</vt:lpstr>
      <vt:lpstr>You probably know these ones, too…</vt:lpstr>
      <vt:lpstr>Ellipse</vt:lpstr>
      <vt:lpstr>Arc</vt:lpstr>
      <vt:lpstr>Tangent </vt:lpstr>
      <vt:lpstr>Fillet</vt:lpstr>
      <vt:lpstr>Chamfer</vt:lpstr>
      <vt:lpstr>Offset</vt:lpstr>
      <vt:lpstr>Angles and Rotation</vt:lpstr>
      <vt:lpstr>How would you describe this shape?</vt:lpstr>
      <vt:lpstr>Try drawing this shape…</vt:lpstr>
      <vt:lpstr>Try describing this shape…</vt:lpstr>
      <vt:lpstr>Can you draw this shape?</vt:lpstr>
      <vt:lpstr>Now find a partner….</vt:lpstr>
      <vt:lpstr>Try describing this to your partner…</vt:lpstr>
      <vt:lpstr>Now the partners swap positions….</vt:lpstr>
      <vt:lpstr>Try this one…</vt:lpstr>
      <vt:lpstr>Okay… just one more</vt:lpstr>
      <vt:lpstr>The Last One…</vt:lpstr>
      <vt:lpstr>How would you like to describe this drawing?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Technical Terms for Describing Drawings</dc:title>
  <dc:creator>Jason Brett</dc:creator>
  <cp:lastModifiedBy>Beverly Carstensen</cp:lastModifiedBy>
  <cp:revision>48</cp:revision>
  <dcterms:created xsi:type="dcterms:W3CDTF">2016-07-09T18:53:32Z</dcterms:created>
  <dcterms:modified xsi:type="dcterms:W3CDTF">2017-08-24T20:48:26Z</dcterms:modified>
</cp:coreProperties>
</file>