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6" r:id="rId10"/>
    <p:sldId id="267" r:id="rId11"/>
    <p:sldId id="268" r:id="rId12"/>
    <p:sldId id="269" r:id="rId13"/>
    <p:sldId id="264" r:id="rId14"/>
    <p:sldId id="265" r:id="rId15"/>
    <p:sldId id="270" r:id="rId16"/>
    <p:sldId id="272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." initials="." lastIdx="1" clrIdx="0"/>
  <p:cmAuthor id="1" name="Adrian Hill" initials="AH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54" autoAdjust="0"/>
    <p:restoredTop sz="94698" autoAdjust="0"/>
  </p:normalViewPr>
  <p:slideViewPr>
    <p:cSldViewPr snapToGrid="0">
      <p:cViewPr varScale="1">
        <p:scale>
          <a:sx n="59" d="100"/>
          <a:sy n="59" d="100"/>
        </p:scale>
        <p:origin x="944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na Baltazar" userId="2efdd543-2e13-4bcb-9e30-7967ab52879d" providerId="ADAL" clId="{0549F48E-4DC2-443D-B629-005D4BF69868}"/>
    <pc:docChg chg="modSld">
      <pc:chgData name="Jana Baltazar" userId="2efdd543-2e13-4bcb-9e30-7967ab52879d" providerId="ADAL" clId="{0549F48E-4DC2-443D-B629-005D4BF69868}" dt="2023-03-10T06:05:33.505" v="59" actId="20577"/>
      <pc:docMkLst>
        <pc:docMk/>
      </pc:docMkLst>
      <pc:sldChg chg="modSp mod">
        <pc:chgData name="Jana Baltazar" userId="2efdd543-2e13-4bcb-9e30-7967ab52879d" providerId="ADAL" clId="{0549F48E-4DC2-443D-B629-005D4BF69868}" dt="2023-03-10T06:05:33.505" v="59" actId="20577"/>
        <pc:sldMkLst>
          <pc:docMk/>
          <pc:sldMk cId="2807170177" sldId="270"/>
        </pc:sldMkLst>
        <pc:spChg chg="mod">
          <ac:chgData name="Jana Baltazar" userId="2efdd543-2e13-4bcb-9e30-7967ab52879d" providerId="ADAL" clId="{0549F48E-4DC2-443D-B629-005D4BF69868}" dt="2023-03-10T06:05:33.505" v="59" actId="20577"/>
          <ac:spMkLst>
            <pc:docMk/>
            <pc:sldMk cId="2807170177" sldId="270"/>
            <ac:spMk id="3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0" y="0"/>
            <a:ext cx="12188825" cy="6872226"/>
            <a:chOff x="0" y="0"/>
            <a:chExt cx="12188825" cy="6872226"/>
          </a:xfrm>
        </p:grpSpPr>
        <p:pic>
          <p:nvPicPr>
            <p:cNvPr id="9" name="Picture 8" descr="HD-PanelTitle-V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" r="47673"/>
            <a:stretch/>
          </p:blipFill>
          <p:spPr>
            <a:xfrm rot="5400000">
              <a:off x="5245268" y="530352"/>
              <a:ext cx="1673352" cy="612648"/>
            </a:xfrm>
            <a:prstGeom prst="rect">
              <a:avLst/>
            </a:prstGeom>
          </p:spPr>
        </p:pic>
        <p:pic>
          <p:nvPicPr>
            <p:cNvPr id="18" name="Picture 17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8819"/>
            <a:stretch/>
          </p:blipFill>
          <p:spPr>
            <a:xfrm rot="5400000">
              <a:off x="5263556" y="5747514"/>
              <a:ext cx="1636776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3/9/2023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dirty="0"/>
              <a:t>3/9/2023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dirty="0"/>
              <a:t>3/9/2023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1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1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3/9/2023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3/9/2023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3/9/2023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88825" cy="6856215"/>
            <a:chOff x="0" y="0"/>
            <a:chExt cx="12188825" cy="6856215"/>
          </a:xfrm>
        </p:grpSpPr>
        <p:pic>
          <p:nvPicPr>
            <p:cNvPr id="8" name="Picture 7" descr="HD-PanelContent-V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093"/>
            <a:stretch/>
          </p:blipFill>
          <p:spPr>
            <a:xfrm rot="5400000">
              <a:off x="5706471" y="76265"/>
              <a:ext cx="758952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093"/>
            <a:stretch/>
          </p:blipFill>
          <p:spPr>
            <a:xfrm rot="5400000">
              <a:off x="5706470" y="6173526"/>
              <a:ext cx="758952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3/9/2023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8" r:id="rId2"/>
    <p:sldLayoutId id="2147483651" r:id="rId3"/>
    <p:sldLayoutId id="2147483669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://creativecommons.org/licenses/by-nc-sa/4.0/" TargetMode="Externa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commons.wikimedia.org/wiki/Commons:GNU_Free_Documentation_License,_version_1.2" TargetMode="External"/><Relationship Id="rId7" Type="http://schemas.openxmlformats.org/officeDocument/2006/relationships/hyperlink" Target="https://commons.wikimedia.org/wiki/File:Krzywiki.jpg" TargetMode="External"/><Relationship Id="rId2" Type="http://schemas.openxmlformats.org/officeDocument/2006/relationships/hyperlink" Target="https://commons.wikimedia.org/wiki/File:Protractor2.jpg" TargetMode="External"/><Relationship Id="rId1" Type="http://schemas.openxmlformats.org/officeDocument/2006/relationships/slideLayout" Target="../slideLayouts/slideLayout8.xml"/><Relationship Id="rId6" Type="http://schemas.openxmlformats.org/officeDocument/2006/relationships/hyperlink" Target="https://commons.wikimedia.org/wiki/File:Standardgraph_2522_2.5_to_7mm_lettering_guides.jpg" TargetMode="External"/><Relationship Id="rId5" Type="http://schemas.openxmlformats.org/officeDocument/2006/relationships/hyperlink" Target="https://creativecommons.org/licenses/by-sa/3.0/deed.en" TargetMode="External"/><Relationship Id="rId4" Type="http://schemas.openxmlformats.org/officeDocument/2006/relationships/hyperlink" Target="https://commons.wikimedia.org/wiki/File:PaintersTape.jp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dirty="0">
                <a:latin typeface="Arial Narrow" panose="020B0606020202030204" pitchFamily="34" charset="0"/>
              </a:rPr>
              <a:t>DRAFTING DICTIONARY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CA" dirty="0">
                <a:latin typeface="Arial Narrow" panose="020B0606020202030204" pitchFamily="34" charset="0"/>
              </a:rPr>
              <a:t>AN EXPLANATION OF PRECISION DRAWING EQUIPMENT</a:t>
            </a:r>
          </a:p>
        </p:txBody>
      </p:sp>
    </p:spTree>
    <p:extLst>
      <p:ext uri="{BB962C8B-B14F-4D97-AF65-F5344CB8AC3E}">
        <p14:creationId xmlns:p14="http://schemas.microsoft.com/office/powerpoint/2010/main" val="26401160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0" y="1410788"/>
            <a:ext cx="3718455" cy="761517"/>
          </a:xfrm>
        </p:spPr>
        <p:txBody>
          <a:bodyPr>
            <a:normAutofit/>
          </a:bodyPr>
          <a:lstStyle/>
          <a:p>
            <a:r>
              <a:rPr lang="en-CA" sz="4000" dirty="0">
                <a:latin typeface="Arial Narrow" panose="020B0606020202030204" pitchFamily="34" charset="0"/>
              </a:rPr>
              <a:t>PROTRACTOR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285750" lvl="0" indent="-285750" algn="l">
              <a:buFont typeface="Arial" panose="020B0604020202020204" pitchFamily="34" charset="0"/>
              <a:buChar char="•"/>
            </a:pPr>
            <a:r>
              <a:rPr lang="en-CA" dirty="0">
                <a:latin typeface="Arial Narrow" panose="020B0606020202030204" pitchFamily="34" charset="0"/>
              </a:rPr>
              <a:t>Used to measure angles.</a:t>
            </a:r>
          </a:p>
          <a:p>
            <a:pPr marL="285750" lvl="0" indent="-285750" algn="l">
              <a:buFont typeface="Arial" panose="020B0604020202020204" pitchFamily="34" charset="0"/>
              <a:buChar char="•"/>
            </a:pPr>
            <a:r>
              <a:rPr lang="en-CA" dirty="0">
                <a:latin typeface="Arial Narrow" panose="020B0606020202030204" pitchFamily="34" charset="0"/>
              </a:rPr>
              <a:t>Made of transparent plastic.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n-CA" dirty="0"/>
          </a:p>
        </p:txBody>
      </p:sp>
      <p:sp>
        <p:nvSpPr>
          <p:cNvPr id="13" name="Rectangle 18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CA"/>
          </a:p>
        </p:txBody>
      </p:sp>
      <p:pic>
        <p:nvPicPr>
          <p:cNvPr id="5" name="Picture 4" descr="FROM WIKIMEDIA COMMONS Protractor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1175" y="1276350"/>
            <a:ext cx="5579533" cy="418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42434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474651"/>
            <a:ext cx="3718455" cy="657014"/>
          </a:xfrm>
        </p:spPr>
        <p:txBody>
          <a:bodyPr>
            <a:noAutofit/>
          </a:bodyPr>
          <a:lstStyle/>
          <a:p>
            <a:r>
              <a:rPr lang="en-CA" sz="4000" dirty="0">
                <a:latin typeface="Arial Narrow" panose="020B0606020202030204" pitchFamily="34" charset="0"/>
              </a:rPr>
              <a:t>COMPASS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285750" lvl="0" indent="-285750" algn="l">
              <a:buFont typeface="Arial" panose="020B0604020202020204" pitchFamily="34" charset="0"/>
              <a:buChar char="•"/>
            </a:pPr>
            <a:r>
              <a:rPr lang="en-CA" dirty="0">
                <a:latin typeface="Arial Narrow" panose="020B0606020202030204" pitchFamily="34" charset="0"/>
              </a:rPr>
              <a:t>Used to draw circles, bisect lines, and create dividing lines.</a:t>
            </a:r>
          </a:p>
          <a:p>
            <a:pPr marL="285750" lvl="0" indent="-285750" algn="l">
              <a:buFont typeface="Arial" panose="020B0604020202020204" pitchFamily="34" charset="0"/>
              <a:buChar char="•"/>
            </a:pPr>
            <a:r>
              <a:rPr lang="en-CA" dirty="0">
                <a:latin typeface="Arial Narrow" panose="020B0606020202030204" pitchFamily="34" charset="0"/>
              </a:rPr>
              <a:t>Can be fitted with pencil leads or points.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n-CA" dirty="0"/>
          </a:p>
        </p:txBody>
      </p:sp>
      <p:pic>
        <p:nvPicPr>
          <p:cNvPr id="7" name="Picture 6" descr="drawingACircl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625" y="1758949"/>
            <a:ext cx="5291429" cy="3291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5827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4000" dirty="0">
                <a:latin typeface="Arial Narrow" panose="020B0606020202030204" pitchFamily="34" charset="0"/>
              </a:rPr>
              <a:t>MASKING TAPE/</a:t>
            </a:r>
            <a:br>
              <a:rPr lang="en-CA" sz="4000" dirty="0">
                <a:latin typeface="Arial Narrow" panose="020B0606020202030204" pitchFamily="34" charset="0"/>
              </a:rPr>
            </a:br>
            <a:r>
              <a:rPr lang="en-CA" sz="4000" dirty="0">
                <a:latin typeface="Arial Narrow" panose="020B0606020202030204" pitchFamily="34" charset="0"/>
              </a:rPr>
              <a:t>DRAFTING DOTS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285750" lvl="0" indent="-285750" algn="l">
              <a:buFont typeface="Arial" panose="020B0604020202020204" pitchFamily="34" charset="0"/>
              <a:buChar char="•"/>
            </a:pPr>
            <a:r>
              <a:rPr lang="en-CA" dirty="0">
                <a:latin typeface="Arial Narrow" panose="020B0606020202030204" pitchFamily="34" charset="0"/>
              </a:rPr>
              <a:t>Used to hold drawing paper/vellum to the drafting board so it does not shift while drawing</a:t>
            </a:r>
            <a:r>
              <a:rPr lang="en-CA" sz="2000" dirty="0">
                <a:latin typeface="Arial Narrow" panose="020B0606020202030204" pitchFamily="34" charset="0"/>
              </a:rPr>
              <a:t>. </a:t>
            </a:r>
          </a:p>
          <a:p>
            <a:pPr marL="285750" lvl="0" indent="-285750" algn="l">
              <a:buFont typeface="Arial" panose="020B0604020202020204" pitchFamily="34" charset="0"/>
              <a:buChar char="•"/>
            </a:pPr>
            <a:r>
              <a:rPr lang="en-CA" dirty="0">
                <a:latin typeface="Arial Narrow" panose="020B0606020202030204" pitchFamily="34" charset="0"/>
              </a:rPr>
              <a:t>Only need to use small pieces to attach drawing paper. Too large of a piece will result in your drawing being torn when it is removed.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n-CA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71641" y="2322361"/>
            <a:ext cx="2347504" cy="2050153"/>
          </a:xfrm>
          <a:prstGeom prst="rect">
            <a:avLst/>
          </a:prstGeom>
        </p:spPr>
      </p:pic>
      <p:pic>
        <p:nvPicPr>
          <p:cNvPr id="7" name="Content Placeholder 6" descr="PaintersTape.jp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7" r="2047"/>
          <a:stretch>
            <a:fillRect/>
          </a:stretch>
        </p:blipFill>
        <p:spPr>
          <a:xfrm>
            <a:off x="5601728" y="2103441"/>
            <a:ext cx="2751517" cy="2461885"/>
          </a:xfrm>
        </p:spPr>
      </p:pic>
    </p:spTree>
    <p:extLst>
      <p:ext uri="{BB962C8B-B14F-4D97-AF65-F5344CB8AC3E}">
        <p14:creationId xmlns:p14="http://schemas.microsoft.com/office/powerpoint/2010/main" val="26015113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4000" dirty="0">
                <a:latin typeface="Arial Narrow" panose="020B0606020202030204" pitchFamily="34" charset="0"/>
              </a:rPr>
              <a:t>LETTERING GUIDE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285750" lvl="0" indent="-285750" algn="l">
              <a:buFont typeface="Arial" panose="020B0604020202020204" pitchFamily="34" charset="0"/>
              <a:buChar char="•"/>
            </a:pPr>
            <a:r>
              <a:rPr lang="en-CA" dirty="0">
                <a:latin typeface="Arial Narrow" panose="020B0606020202030204" pitchFamily="34" charset="0"/>
              </a:rPr>
              <a:t>Designed to assist in the drawing of uniform lines for the purposes of consistent, evenly spaced lettering.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n-CA" dirty="0"/>
          </a:p>
        </p:txBody>
      </p:sp>
      <p:pic>
        <p:nvPicPr>
          <p:cNvPr id="6" name="Picture 5" descr="FROM WIKIMEDIA COMMONS Lettering Guid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9425" y="1717674"/>
            <a:ext cx="4902200" cy="3370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28723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4000" dirty="0">
                <a:latin typeface="Arial Narrow" panose="020B0606020202030204" pitchFamily="34" charset="0"/>
              </a:rPr>
              <a:t>DRAFTING BOARD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285750" lvl="0" indent="-285750" algn="l">
              <a:buFont typeface="Arial" panose="020B0604020202020204" pitchFamily="34" charset="0"/>
              <a:buChar char="•"/>
            </a:pPr>
            <a:r>
              <a:rPr lang="en-CA" dirty="0">
                <a:latin typeface="Arial Narrow" panose="020B0606020202030204" pitchFamily="34" charset="0"/>
              </a:rPr>
              <a:t>Flat, smooth surface, designed with square, parallel edges that allow the T-square to slide easily.</a:t>
            </a:r>
          </a:p>
          <a:p>
            <a:pPr marL="285750" lvl="0" indent="-285750" algn="l">
              <a:buFont typeface="Arial" panose="020B0604020202020204" pitchFamily="34" charset="0"/>
              <a:buChar char="•"/>
            </a:pPr>
            <a:r>
              <a:rPr lang="en-CA" dirty="0">
                <a:latin typeface="Arial Narrow" panose="020B0606020202030204" pitchFamily="34" charset="0"/>
              </a:rPr>
              <a:t>Most boards are covered with a vinyl material to allow for even surfaces on which to affix the paper.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n-CA" dirty="0"/>
          </a:p>
        </p:txBody>
      </p:sp>
      <p:pic>
        <p:nvPicPr>
          <p:cNvPr id="6" name="Picture 5" descr="Drafting board (mechanical arm)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6125" y="1603375"/>
            <a:ext cx="5277823" cy="3507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51200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5811" y="774700"/>
            <a:ext cx="7672389" cy="867834"/>
          </a:xfrm>
        </p:spPr>
        <p:txBody>
          <a:bodyPr>
            <a:noAutofit/>
          </a:bodyPr>
          <a:lstStyle/>
          <a:p>
            <a:r>
              <a:rPr lang="en-CA" sz="4000" dirty="0">
                <a:latin typeface="Arial Narrow" panose="020B0606020202030204" pitchFamily="34" charset="0"/>
              </a:rPr>
              <a:t>DRAFTING DICTIONARY CREDITS</a:t>
            </a:r>
            <a:endParaRPr lang="en-US" sz="4000" dirty="0">
              <a:latin typeface="Arial"/>
              <a:cs typeface="Arial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74800" y="1638300"/>
            <a:ext cx="9313334" cy="4237566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en-CA" dirty="0"/>
              <a:t> </a:t>
            </a:r>
          </a:p>
          <a:p>
            <a:endParaRPr lang="en-CA" dirty="0"/>
          </a:p>
          <a:p>
            <a:pPr marL="0" indent="0">
              <a:buNone/>
            </a:pPr>
            <a:endParaRPr lang="en-CA" sz="6400" dirty="0"/>
          </a:p>
          <a:p>
            <a:pPr marL="0" indent="0">
              <a:buNone/>
            </a:pPr>
            <a:endParaRPr lang="en-CA" sz="6400" dirty="0"/>
          </a:p>
          <a:p>
            <a:pPr marL="0" indent="0">
              <a:buNone/>
            </a:pPr>
            <a:endParaRPr lang="en-CA" sz="6400" dirty="0">
              <a:latin typeface="Arial"/>
              <a:cs typeface="Arial"/>
            </a:endParaRPr>
          </a:p>
          <a:p>
            <a:pPr marL="0" indent="0">
              <a:buNone/>
            </a:pPr>
            <a:r>
              <a:rPr lang="en-CA" sz="6400" dirty="0">
                <a:latin typeface="Arial"/>
                <a:cs typeface="Arial"/>
              </a:rPr>
              <a:t>Eraser shield, drafting brush, drafting templates, compass, mechanical arm, and imperial scale photos copyright © SkilledTradesBC. Retrieved from the BC Carpenter Trades Apprenticeship Program, </a:t>
            </a:r>
            <a:r>
              <a:rPr lang="en-CA" sz="6400" i="1" dirty="0">
                <a:latin typeface="Arial"/>
                <a:cs typeface="Arial"/>
              </a:rPr>
              <a:t>Competency L1 B-1: Use Construction Drawings and Specifications</a:t>
            </a:r>
            <a:r>
              <a:rPr lang="en-CA" sz="6400" dirty="0">
                <a:latin typeface="Arial"/>
                <a:cs typeface="Arial"/>
              </a:rPr>
              <a:t>.</a:t>
            </a:r>
          </a:p>
          <a:p>
            <a:pPr marL="0" indent="0">
              <a:spcAft>
                <a:spcPts val="0"/>
              </a:spcAft>
              <a:buNone/>
            </a:pPr>
            <a:r>
              <a:rPr lang="en-CA" sz="6400" dirty="0">
                <a:latin typeface="Arial"/>
                <a:cs typeface="Arial"/>
              </a:rPr>
              <a:t> </a:t>
            </a:r>
          </a:p>
          <a:p>
            <a:pPr marL="0" indent="0">
              <a:buNone/>
            </a:pPr>
            <a:r>
              <a:rPr lang="en-CA" sz="6400" dirty="0">
                <a:latin typeface="Arial"/>
                <a:cs typeface="Arial"/>
              </a:rPr>
              <a:t>Metric scale and spline photos copyright © SkilledTradesBC. Retrieved from the Piping Trades Apprenticeship Program, </a:t>
            </a:r>
            <a:r>
              <a:rPr lang="en-CA" sz="6400" i="1" dirty="0">
                <a:latin typeface="Arial"/>
                <a:cs typeface="Arial"/>
              </a:rPr>
              <a:t>Competency L1 C-2: Read Drawings and Specifications.</a:t>
            </a:r>
            <a:endParaRPr lang="en-CA" sz="6400" dirty="0">
              <a:latin typeface="Arial"/>
              <a:cs typeface="Arial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en-US" sz="6400" dirty="0">
                <a:latin typeface="Arial"/>
                <a:cs typeface="Arial"/>
              </a:rPr>
              <a:t> </a:t>
            </a:r>
            <a:endParaRPr lang="en-CA" sz="6400" dirty="0">
              <a:latin typeface="Arial"/>
              <a:cs typeface="Arial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400" dirty="0">
                <a:latin typeface="Arial"/>
                <a:cs typeface="Arial"/>
              </a:rPr>
              <a:t>Steel rule photo copyright </a:t>
            </a:r>
            <a:r>
              <a:rPr lang="en-CA" sz="6400" dirty="0">
                <a:latin typeface="Arial"/>
                <a:cs typeface="Arial"/>
              </a:rPr>
              <a:t>©</a:t>
            </a:r>
            <a:r>
              <a:rPr lang="en-US" sz="6400" dirty="0">
                <a:latin typeface="Arial"/>
                <a:cs typeface="Arial"/>
              </a:rPr>
              <a:t> SkilledTradesBC. Retrieved from Trades Access Common Core, </a:t>
            </a:r>
            <a:r>
              <a:rPr lang="en-US" sz="6400" i="1" dirty="0">
                <a:latin typeface="Arial"/>
                <a:cs typeface="Arial"/>
              </a:rPr>
              <a:t>Competency C-1: Describe Common Hand Tools and Their Uses</a:t>
            </a:r>
            <a:r>
              <a:rPr lang="en-US" sz="6400" dirty="0">
                <a:latin typeface="Arial"/>
                <a:cs typeface="Arial"/>
              </a:rPr>
              <a:t>. Licensed under the CC Attribution-</a:t>
            </a:r>
            <a:r>
              <a:rPr lang="en-US" sz="6400" dirty="0" err="1">
                <a:latin typeface="Arial"/>
                <a:cs typeface="Arial"/>
              </a:rPr>
              <a:t>NonCommercial</a:t>
            </a:r>
            <a:r>
              <a:rPr lang="en-US" sz="6400" dirty="0">
                <a:latin typeface="Arial"/>
                <a:cs typeface="Arial"/>
              </a:rPr>
              <a:t>-</a:t>
            </a:r>
            <a:r>
              <a:rPr lang="en-US" sz="6400" dirty="0" err="1">
                <a:latin typeface="Arial"/>
                <a:cs typeface="Arial"/>
              </a:rPr>
              <a:t>ShareAlike</a:t>
            </a:r>
            <a:r>
              <a:rPr lang="en-US" sz="6400" dirty="0">
                <a:latin typeface="Arial"/>
                <a:cs typeface="Arial"/>
              </a:rPr>
              <a:t> 4.0 </a:t>
            </a:r>
            <a:r>
              <a:rPr lang="en-US" sz="6400" dirty="0" err="1">
                <a:latin typeface="Arial"/>
                <a:cs typeface="Arial"/>
              </a:rPr>
              <a:t>licence</a:t>
            </a:r>
            <a:r>
              <a:rPr lang="en-US" sz="6400" dirty="0">
                <a:latin typeface="Arial"/>
                <a:cs typeface="Arial"/>
              </a:rPr>
              <a:t>. </a:t>
            </a:r>
            <a:endParaRPr lang="en-CA" sz="6400" dirty="0">
              <a:latin typeface="Arial"/>
              <a:cs typeface="Arial"/>
            </a:endParaRPr>
          </a:p>
          <a:p>
            <a:pPr marL="0" indent="0"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6400" dirty="0">
                <a:latin typeface="Arial"/>
                <a:cs typeface="Arial"/>
                <a:hlinkClick r:id="rId2"/>
              </a:rPr>
              <a:t>http://creativecommons.org/licenses/by-nc-sa/4.0/</a:t>
            </a:r>
            <a:endParaRPr lang="en-US" sz="6400" dirty="0">
              <a:latin typeface="Arial"/>
              <a:cs typeface="Arial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CA" sz="6400" dirty="0">
              <a:latin typeface="Arial"/>
              <a:cs typeface="Arial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en-US" sz="6400" dirty="0">
                <a:latin typeface="Arial"/>
                <a:cs typeface="Arial"/>
              </a:rPr>
              <a:t>T-square photo copyright </a:t>
            </a:r>
            <a:r>
              <a:rPr lang="en-CA" sz="6400" dirty="0">
                <a:latin typeface="Arial"/>
                <a:cs typeface="Arial"/>
              </a:rPr>
              <a:t>©</a:t>
            </a:r>
            <a:r>
              <a:rPr lang="en-US" sz="6400">
                <a:latin typeface="Arial"/>
                <a:cs typeface="Arial"/>
              </a:rPr>
              <a:t> SkilledTradesBC. </a:t>
            </a:r>
            <a:r>
              <a:rPr lang="en-US" sz="6400" dirty="0">
                <a:latin typeface="Arial"/>
                <a:cs typeface="Arial"/>
              </a:rPr>
              <a:t>Retrieved from Trades Access Common Core, </a:t>
            </a:r>
            <a:r>
              <a:rPr lang="en-US" sz="6400" i="1" dirty="0">
                <a:latin typeface="Arial"/>
                <a:cs typeface="Arial"/>
              </a:rPr>
              <a:t>Competency D-3: Read Drawings and Specifications</a:t>
            </a:r>
            <a:r>
              <a:rPr lang="en-US" sz="6400" dirty="0">
                <a:latin typeface="Arial"/>
                <a:cs typeface="Arial"/>
              </a:rPr>
              <a:t>. Licensed under the CC Attribution-</a:t>
            </a:r>
            <a:r>
              <a:rPr lang="en-US" sz="6400" dirty="0" err="1">
                <a:latin typeface="Arial"/>
                <a:cs typeface="Arial"/>
              </a:rPr>
              <a:t>NonCommercial</a:t>
            </a:r>
            <a:r>
              <a:rPr lang="en-US" sz="6400" dirty="0">
                <a:latin typeface="Arial"/>
                <a:cs typeface="Arial"/>
              </a:rPr>
              <a:t>-</a:t>
            </a:r>
            <a:r>
              <a:rPr lang="en-US" sz="6400" dirty="0" err="1">
                <a:latin typeface="Arial"/>
                <a:cs typeface="Arial"/>
              </a:rPr>
              <a:t>ShareAlike</a:t>
            </a:r>
            <a:r>
              <a:rPr lang="en-US" sz="6400" dirty="0">
                <a:latin typeface="Arial"/>
                <a:cs typeface="Arial"/>
              </a:rPr>
              <a:t> 4.0 </a:t>
            </a:r>
            <a:r>
              <a:rPr lang="en-US" sz="6400" dirty="0" err="1">
                <a:latin typeface="Arial"/>
                <a:cs typeface="Arial"/>
              </a:rPr>
              <a:t>licence</a:t>
            </a:r>
            <a:r>
              <a:rPr lang="en-US" sz="6400" dirty="0">
                <a:latin typeface="Arial"/>
                <a:cs typeface="Arial"/>
              </a:rPr>
              <a:t>.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sz="6400" dirty="0">
                <a:latin typeface="Arial"/>
                <a:cs typeface="Arial"/>
                <a:hlinkClick r:id="rId2"/>
              </a:rPr>
              <a:t>http://creativecommons.org/licenses/by-nc-sa/4.0/</a:t>
            </a:r>
            <a:endParaRPr lang="en-CA" sz="6400" dirty="0">
              <a:latin typeface="Arial"/>
              <a:cs typeface="Arial"/>
            </a:endParaRPr>
          </a:p>
          <a:p>
            <a:pPr marL="0" indent="0">
              <a:buNone/>
            </a:pPr>
            <a:endParaRPr lang="en-CA" sz="2600" dirty="0"/>
          </a:p>
          <a:p>
            <a:pPr marL="0" indent="0">
              <a:buNone/>
            </a:pPr>
            <a:r>
              <a:rPr lang="en-CA" sz="9600" dirty="0"/>
              <a:t> </a:t>
            </a:r>
          </a:p>
          <a:p>
            <a:pPr marL="0" indent="0">
              <a:buNone/>
            </a:pPr>
            <a:r>
              <a:rPr lang="en-CA" sz="9600" dirty="0"/>
              <a:t> </a:t>
            </a:r>
          </a:p>
          <a:p>
            <a:pPr marL="0" indent="0">
              <a:buNone/>
            </a:pPr>
            <a:endParaRPr lang="en-US" sz="9600" dirty="0"/>
          </a:p>
        </p:txBody>
      </p:sp>
    </p:spTree>
    <p:extLst>
      <p:ext uri="{BB962C8B-B14F-4D97-AF65-F5344CB8AC3E}">
        <p14:creationId xmlns:p14="http://schemas.microsoft.com/office/powerpoint/2010/main" val="28071701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168400" y="826343"/>
            <a:ext cx="9766300" cy="55092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1600" dirty="0">
                <a:latin typeface="Arial"/>
                <a:cs typeface="Arial"/>
              </a:rPr>
              <a:t>Protractor by Richard Wheeler. Retrieved from Wikimedia Commons at: </a:t>
            </a:r>
            <a:r>
              <a:rPr lang="en-CA" sz="1600" u="sng" dirty="0">
                <a:latin typeface="Arial"/>
                <a:cs typeface="Arial"/>
                <a:hlinkClick r:id="rId2"/>
              </a:rPr>
              <a:t>https://commons.wikimedia.org/wiki/File:Protractor2.jpg</a:t>
            </a:r>
            <a:endParaRPr lang="en-CA" sz="1600" dirty="0">
              <a:latin typeface="Arial"/>
              <a:cs typeface="Arial"/>
            </a:endParaRPr>
          </a:p>
          <a:p>
            <a:r>
              <a:rPr lang="en-CA" sz="1600" dirty="0">
                <a:latin typeface="Arial"/>
                <a:cs typeface="Arial"/>
              </a:rPr>
              <a:t>GNU Free Documentation License, version 1.2. </a:t>
            </a:r>
            <a:r>
              <a:rPr lang="en-CA" sz="1600" u="sng" dirty="0">
                <a:latin typeface="Arial"/>
                <a:cs typeface="Arial"/>
                <a:hlinkClick r:id="rId3"/>
              </a:rPr>
              <a:t>https://commons.wikimedia.org/wiki/Commons:GNU_Free_Documentation_License,_version_1.2</a:t>
            </a:r>
            <a:endParaRPr lang="en-CA" sz="1600" dirty="0">
              <a:latin typeface="Arial"/>
              <a:cs typeface="Arial"/>
            </a:endParaRPr>
          </a:p>
          <a:p>
            <a:r>
              <a:rPr lang="en-CA" sz="1600" dirty="0">
                <a:latin typeface="Arial"/>
                <a:cs typeface="Arial"/>
              </a:rPr>
              <a:t> </a:t>
            </a:r>
          </a:p>
          <a:p>
            <a:r>
              <a:rPr lang="en-CA" sz="1600" dirty="0">
                <a:latin typeface="Arial"/>
                <a:cs typeface="Arial"/>
              </a:rPr>
              <a:t>Painter’s tape by </a:t>
            </a:r>
            <a:r>
              <a:rPr lang="en-CA" sz="1600" dirty="0" err="1">
                <a:latin typeface="Arial"/>
                <a:cs typeface="Arial"/>
              </a:rPr>
              <a:t>Imjustmatthew</a:t>
            </a:r>
            <a:r>
              <a:rPr lang="en-CA" sz="1600" dirty="0">
                <a:latin typeface="Arial"/>
                <a:cs typeface="Arial"/>
              </a:rPr>
              <a:t>. Retrieved from Wikimedia Commons at:</a:t>
            </a:r>
          </a:p>
          <a:p>
            <a:r>
              <a:rPr lang="en-CA" sz="1600" u="sng" dirty="0">
                <a:latin typeface="Arial"/>
                <a:cs typeface="Arial"/>
                <a:hlinkClick r:id="rId4"/>
              </a:rPr>
              <a:t>https://commons.wikimedia.org/wiki/File:PaintersTape.jpg</a:t>
            </a:r>
            <a:endParaRPr lang="en-CA" sz="1600" dirty="0">
              <a:latin typeface="Arial"/>
              <a:cs typeface="Arial"/>
            </a:endParaRPr>
          </a:p>
          <a:p>
            <a:r>
              <a:rPr lang="en-CA" sz="1600" dirty="0">
                <a:latin typeface="Arial"/>
                <a:cs typeface="Arial"/>
              </a:rPr>
              <a:t>Creative Commons Attribution-Share Alike 3.0 </a:t>
            </a:r>
            <a:r>
              <a:rPr lang="en-CA" sz="1600" dirty="0" err="1">
                <a:latin typeface="Arial"/>
                <a:cs typeface="Arial"/>
              </a:rPr>
              <a:t>Unported</a:t>
            </a:r>
            <a:r>
              <a:rPr lang="en-CA" sz="1600" dirty="0">
                <a:latin typeface="Arial"/>
                <a:cs typeface="Arial"/>
              </a:rPr>
              <a:t> license.</a:t>
            </a:r>
          </a:p>
          <a:p>
            <a:r>
              <a:rPr lang="en-CA" sz="1600" u="sng" dirty="0">
                <a:latin typeface="Arial"/>
                <a:cs typeface="Arial"/>
                <a:hlinkClick r:id="rId5"/>
              </a:rPr>
              <a:t>https://creativecommons.org/licenses/by-sa/3.0/deed.en</a:t>
            </a:r>
            <a:endParaRPr lang="en-CA" sz="1600" u="sng" dirty="0">
              <a:latin typeface="Arial"/>
              <a:cs typeface="Arial"/>
            </a:endParaRPr>
          </a:p>
          <a:p>
            <a:endParaRPr lang="en-CA" sz="1600" u="sng" dirty="0">
              <a:latin typeface="Arial"/>
              <a:cs typeface="Arial"/>
            </a:endParaRPr>
          </a:p>
          <a:p>
            <a:r>
              <a:rPr lang="en-CA" sz="1600" dirty="0" err="1">
                <a:latin typeface="Arial"/>
                <a:cs typeface="Arial"/>
              </a:rPr>
              <a:t>Standardgraph</a:t>
            </a:r>
            <a:r>
              <a:rPr lang="en-CA" sz="1600" dirty="0">
                <a:latin typeface="Arial"/>
                <a:cs typeface="Arial"/>
              </a:rPr>
              <a:t> 2522 2.5 to 7 mm lettering guides Retrieved from Wikimedia Commons at:</a:t>
            </a:r>
          </a:p>
          <a:p>
            <a:r>
              <a:rPr lang="en-CA" sz="1600" u="sng" dirty="0">
                <a:latin typeface="Arial"/>
                <a:cs typeface="Arial"/>
                <a:hlinkClick r:id="rId6"/>
              </a:rPr>
              <a:t>https://commons.wikimedia.org/wiki/File:Standardgraph_2522_2.5_to_7mm_lettering_guides.jpg</a:t>
            </a:r>
            <a:endParaRPr lang="en-CA" sz="1600" dirty="0">
              <a:latin typeface="Arial"/>
              <a:cs typeface="Arial"/>
            </a:endParaRPr>
          </a:p>
          <a:p>
            <a:r>
              <a:rPr lang="en-CA" sz="1600" dirty="0">
                <a:latin typeface="Arial"/>
                <a:cs typeface="Arial"/>
              </a:rPr>
              <a:t>Creative Commons Attribution-Share Alike 3.0 </a:t>
            </a:r>
            <a:r>
              <a:rPr lang="en-CA" sz="1600" dirty="0" err="1">
                <a:latin typeface="Arial"/>
                <a:cs typeface="Arial"/>
              </a:rPr>
              <a:t>Unported</a:t>
            </a:r>
            <a:r>
              <a:rPr lang="en-CA" sz="1600" dirty="0">
                <a:latin typeface="Arial"/>
                <a:cs typeface="Arial"/>
              </a:rPr>
              <a:t> license.</a:t>
            </a:r>
          </a:p>
          <a:p>
            <a:r>
              <a:rPr lang="en-CA" sz="1600" u="sng" dirty="0">
                <a:latin typeface="Arial"/>
                <a:cs typeface="Arial"/>
                <a:hlinkClick r:id="rId5"/>
              </a:rPr>
              <a:t>https://creativecommons.org/licenses/by-sa/3.0/deed.en</a:t>
            </a:r>
            <a:endParaRPr lang="en-CA" sz="1600" u="sng" dirty="0">
              <a:latin typeface="Arial"/>
              <a:cs typeface="Arial"/>
            </a:endParaRPr>
          </a:p>
          <a:p>
            <a:endParaRPr lang="en-CA" sz="1600" u="sng" dirty="0">
              <a:latin typeface="Arial"/>
              <a:cs typeface="Arial"/>
            </a:endParaRPr>
          </a:p>
          <a:p>
            <a:r>
              <a:rPr lang="en-CA" sz="1600" dirty="0">
                <a:latin typeface="Arial"/>
                <a:cs typeface="Arial"/>
              </a:rPr>
              <a:t>French curves by </a:t>
            </a:r>
            <a:r>
              <a:rPr lang="en-CA" sz="1600" dirty="0" err="1">
                <a:latin typeface="Arial"/>
                <a:cs typeface="Arial"/>
              </a:rPr>
              <a:t>Radomil</a:t>
            </a:r>
            <a:r>
              <a:rPr lang="en-CA" sz="1600" dirty="0">
                <a:latin typeface="Arial"/>
                <a:cs typeface="Arial"/>
              </a:rPr>
              <a:t>. Retrieved from Wikimedia Commons at: </a:t>
            </a:r>
          </a:p>
          <a:p>
            <a:r>
              <a:rPr lang="en-CA" sz="1600" u="sng" dirty="0">
                <a:latin typeface="Arial"/>
                <a:cs typeface="Arial"/>
                <a:hlinkClick r:id="rId7"/>
              </a:rPr>
              <a:t>https://commons.wikimedia.org/wiki/File:Krzywiki.jpg</a:t>
            </a:r>
            <a:endParaRPr lang="en-CA" sz="1600" dirty="0">
              <a:latin typeface="Arial"/>
              <a:cs typeface="Arial"/>
            </a:endParaRPr>
          </a:p>
          <a:p>
            <a:r>
              <a:rPr lang="en-CA" sz="1600" dirty="0">
                <a:latin typeface="Arial"/>
                <a:cs typeface="Arial"/>
              </a:rPr>
              <a:t>Creative Commons Attribution-Share Alike 3.0 </a:t>
            </a:r>
            <a:r>
              <a:rPr lang="en-CA" sz="1600" dirty="0" err="1">
                <a:latin typeface="Arial"/>
                <a:cs typeface="Arial"/>
              </a:rPr>
              <a:t>Unported</a:t>
            </a:r>
            <a:r>
              <a:rPr lang="en-CA" sz="1600" dirty="0">
                <a:latin typeface="Arial"/>
                <a:cs typeface="Arial"/>
              </a:rPr>
              <a:t> license.</a:t>
            </a:r>
          </a:p>
          <a:p>
            <a:r>
              <a:rPr lang="en-CA" sz="1600" u="sng" dirty="0">
                <a:latin typeface="Arial"/>
                <a:cs typeface="Arial"/>
                <a:hlinkClick r:id="rId5"/>
              </a:rPr>
              <a:t>https://creativecommons.org/licenses/by-sa/3.0/deed.en</a:t>
            </a:r>
            <a:endParaRPr lang="en-CA" sz="1600" u="sng" dirty="0">
              <a:latin typeface="Arial"/>
              <a:cs typeface="Arial"/>
            </a:endParaRPr>
          </a:p>
          <a:p>
            <a:endParaRPr lang="en-CA" sz="1600" u="sng" dirty="0">
              <a:latin typeface="Arial"/>
              <a:cs typeface="Arial"/>
            </a:endParaRPr>
          </a:p>
          <a:p>
            <a:r>
              <a:rPr lang="en-CA" sz="1600" dirty="0" err="1">
                <a:latin typeface="Arial"/>
                <a:cs typeface="Arial"/>
              </a:rPr>
              <a:t>Staedler</a:t>
            </a:r>
            <a:r>
              <a:rPr lang="en-CA" sz="1600" dirty="0">
                <a:latin typeface="Arial"/>
                <a:cs typeface="Arial"/>
              </a:rPr>
              <a:t> drafting dots photo used by permission of </a:t>
            </a:r>
            <a:r>
              <a:rPr lang="en-CA" sz="1600" dirty="0" err="1">
                <a:latin typeface="Arial"/>
                <a:cs typeface="Arial"/>
              </a:rPr>
              <a:t>Blick</a:t>
            </a:r>
            <a:r>
              <a:rPr lang="en-CA" sz="1600" dirty="0">
                <a:latin typeface="Arial"/>
                <a:cs typeface="Arial"/>
              </a:rPr>
              <a:t> art materials.</a:t>
            </a:r>
          </a:p>
          <a:p>
            <a:endParaRPr lang="en-CA" sz="16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437476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0" y="1654720"/>
            <a:ext cx="3718455" cy="709265"/>
          </a:xfrm>
        </p:spPr>
        <p:txBody>
          <a:bodyPr>
            <a:normAutofit/>
          </a:bodyPr>
          <a:lstStyle/>
          <a:p>
            <a:r>
              <a:rPr lang="en-CA" sz="4000" dirty="0">
                <a:latin typeface="Arial Narrow" panose="020B0606020202030204" pitchFamily="34" charset="0"/>
              </a:rPr>
              <a:t>T-SQUARE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09" y="2991875"/>
            <a:ext cx="3718455" cy="2977849"/>
          </a:xfrm>
        </p:spPr>
        <p:txBody>
          <a:bodyPr>
            <a:normAutofit lnSpcReduction="10000"/>
          </a:bodyPr>
          <a:lstStyle/>
          <a:p>
            <a:pPr marL="285750" lvl="0" indent="-285750" algn="l">
              <a:buFont typeface="Arial" panose="020B0604020202020204" pitchFamily="34" charset="0"/>
              <a:buChar char="•"/>
            </a:pPr>
            <a:r>
              <a:rPr lang="en-CA" dirty="0">
                <a:latin typeface="Arial Narrow" panose="020B0606020202030204" pitchFamily="34" charset="0"/>
              </a:rPr>
              <a:t>Precision drawing instrument, used as a guide for other drafting equipment. </a:t>
            </a:r>
          </a:p>
          <a:p>
            <a:pPr marL="285750" lvl="0" indent="-285750" algn="l">
              <a:buFont typeface="Arial" panose="020B0604020202020204" pitchFamily="34" charset="0"/>
              <a:buChar char="•"/>
            </a:pPr>
            <a:r>
              <a:rPr lang="en-CA" dirty="0">
                <a:latin typeface="Arial Narrow" panose="020B0606020202030204" pitchFamily="34" charset="0"/>
              </a:rPr>
              <a:t>Has a 90° angle where the head and blade attach.</a:t>
            </a:r>
          </a:p>
          <a:p>
            <a:pPr marL="285750" lvl="0" indent="-285750" algn="l">
              <a:buFont typeface="Arial" panose="020B0604020202020204" pitchFamily="34" charset="0"/>
              <a:buChar char="•"/>
            </a:pPr>
            <a:r>
              <a:rPr lang="en-CA" dirty="0">
                <a:latin typeface="Arial Narrow" panose="020B0606020202030204" pitchFamily="34" charset="0"/>
              </a:rPr>
              <a:t>The head refers to the part that glides along the edge of your drafting table. </a:t>
            </a:r>
          </a:p>
          <a:p>
            <a:pPr marL="285750" lvl="0" indent="-285750" algn="l">
              <a:buFont typeface="Arial" panose="020B0604020202020204" pitchFamily="34" charset="0"/>
              <a:buChar char="•"/>
            </a:pPr>
            <a:r>
              <a:rPr lang="en-CA" dirty="0">
                <a:latin typeface="Arial Narrow" panose="020B0606020202030204" pitchFamily="34" charset="0"/>
              </a:rPr>
              <a:t>The blade is the long centre, used to align other pieces of drafting equipment. </a:t>
            </a:r>
          </a:p>
          <a:p>
            <a:pPr marL="285750" lvl="0" indent="-285750" algn="l">
              <a:buFont typeface="Arial" panose="020B0604020202020204" pitchFamily="34" charset="0"/>
              <a:buChar char="•"/>
            </a:pPr>
            <a:r>
              <a:rPr lang="en-CA" dirty="0">
                <a:latin typeface="Arial Narrow" panose="020B0606020202030204" pitchFamily="34" charset="0"/>
              </a:rPr>
              <a:t>The T-square should be made of solid materials and should be handled with care.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n-CA" dirty="0"/>
          </a:p>
        </p:txBody>
      </p:sp>
      <p:pic>
        <p:nvPicPr>
          <p:cNvPr id="5" name="image5.jpeg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418138" y="1654720"/>
            <a:ext cx="5470525" cy="3548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59976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CA" sz="4000" dirty="0">
                <a:latin typeface="Arial Narrow" panose="020B0606020202030204" pitchFamily="34" charset="0"/>
              </a:rPr>
              <a:t>METRIC &amp; ARCHITECTURAL SCALE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82711" y="3018365"/>
            <a:ext cx="3718455" cy="2438404"/>
          </a:xfrm>
        </p:spPr>
        <p:txBody>
          <a:bodyPr>
            <a:normAutofit/>
          </a:bodyPr>
          <a:lstStyle/>
          <a:p>
            <a:pPr marL="285750" lvl="0" indent="-285750" algn="l">
              <a:buFont typeface="Arial" panose="020B0604020202020204" pitchFamily="34" charset="0"/>
              <a:buChar char="•"/>
            </a:pPr>
            <a:r>
              <a:rPr lang="en-CA" dirty="0">
                <a:latin typeface="Arial Narrow" panose="020B0606020202030204" pitchFamily="34" charset="0"/>
              </a:rPr>
              <a:t>Used to reduce or enlarge drawings.</a:t>
            </a:r>
          </a:p>
          <a:p>
            <a:pPr marL="285750" lvl="0" indent="-285750" algn="l">
              <a:buFont typeface="Arial" panose="020B0604020202020204" pitchFamily="34" charset="0"/>
              <a:buChar char="•"/>
            </a:pPr>
            <a:r>
              <a:rPr lang="en-CA" dirty="0">
                <a:latin typeface="Arial Narrow" panose="020B0606020202030204" pitchFamily="34" charset="0"/>
              </a:rPr>
              <a:t>Have more than one graduated scale.</a:t>
            </a:r>
          </a:p>
          <a:p>
            <a:pPr marL="285750" lvl="0" indent="-285750" algn="l">
              <a:buFont typeface="Arial" panose="020B0604020202020204" pitchFamily="34" charset="0"/>
              <a:buChar char="•"/>
            </a:pPr>
            <a:r>
              <a:rPr lang="en-CA" dirty="0">
                <a:latin typeface="Arial Narrow" panose="020B0606020202030204" pitchFamily="34" charset="0"/>
              </a:rPr>
              <a:t>Used only as a measurement instrument and not a ruler.</a:t>
            </a:r>
          </a:p>
          <a:p>
            <a:pPr marL="285750" lvl="0" indent="-285750" algn="l">
              <a:buFont typeface="Arial" panose="020B0604020202020204" pitchFamily="34" charset="0"/>
              <a:buChar char="•"/>
            </a:pPr>
            <a:r>
              <a:rPr lang="en-CA" dirty="0">
                <a:latin typeface="Arial Narrow" panose="020B0606020202030204" pitchFamily="34" charset="0"/>
              </a:rPr>
              <a:t>Several different scales, including metric, architectural, and engineering.</a:t>
            </a:r>
          </a:p>
          <a:p>
            <a:pPr lvl="0"/>
            <a:endParaRPr lang="en-CA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en-CA" dirty="0"/>
          </a:p>
          <a:p>
            <a:endParaRPr lang="en-CA" dirty="0"/>
          </a:p>
        </p:txBody>
      </p:sp>
      <p:pic>
        <p:nvPicPr>
          <p:cNvPr id="5" name="image20.jpeg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531349" y="732892"/>
            <a:ext cx="5466851" cy="267070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529251" y="3257718"/>
            <a:ext cx="40756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dirty="0">
                <a:latin typeface="Arial Narrow" panose="020B0606020202030204" pitchFamily="34" charset="0"/>
              </a:rPr>
              <a:t>METRIC SCALES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692934" y="5737866"/>
            <a:ext cx="25080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latin typeface="Arial Narrow" panose="020B0606020202030204" pitchFamily="34" charset="0"/>
              </a:rPr>
              <a:t>IMPERIAL SCALE</a:t>
            </a:r>
          </a:p>
        </p:txBody>
      </p:sp>
      <p:pic>
        <p:nvPicPr>
          <p:cNvPr id="9" name="Picture 8" descr="Screen Shot 2016-06-13 at 3.50.42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800" y="3898900"/>
            <a:ext cx="4152900" cy="1455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14504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43010" y="1662851"/>
            <a:ext cx="3718455" cy="604763"/>
          </a:xfrm>
        </p:spPr>
        <p:txBody>
          <a:bodyPr>
            <a:noAutofit/>
          </a:bodyPr>
          <a:lstStyle/>
          <a:p>
            <a:r>
              <a:rPr lang="en-CA" sz="4000" dirty="0">
                <a:latin typeface="Arial Narrow" panose="020B0606020202030204" pitchFamily="34" charset="0"/>
              </a:rPr>
              <a:t>STEEL RULE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285750" lvl="0" indent="-285750" algn="l">
              <a:buFont typeface="Arial" panose="020B0604020202020204" pitchFamily="34" charset="0"/>
              <a:buChar char="•"/>
            </a:pPr>
            <a:r>
              <a:rPr lang="en-CA" dirty="0">
                <a:latin typeface="Arial Narrow" panose="020B0606020202030204" pitchFamily="34" charset="0"/>
              </a:rPr>
              <a:t>Straightedge made of rigid material, most commonly sheet metal with a cork backing.</a:t>
            </a:r>
          </a:p>
          <a:p>
            <a:pPr marL="285750" lvl="0" indent="-285750" algn="l">
              <a:buFont typeface="Arial" panose="020B0604020202020204" pitchFamily="34" charset="0"/>
              <a:buChar char="•"/>
            </a:pPr>
            <a:r>
              <a:rPr lang="en-CA" dirty="0">
                <a:latin typeface="Arial Narrow" panose="020B0606020202030204" pitchFamily="34" charset="0"/>
              </a:rPr>
              <a:t>Divided into specific increments. </a:t>
            </a:r>
          </a:p>
          <a:p>
            <a:pPr marL="285750" lvl="0" indent="-285750" algn="l">
              <a:buFont typeface="Arial" panose="020B0604020202020204" pitchFamily="34" charset="0"/>
              <a:buChar char="•"/>
            </a:pPr>
            <a:r>
              <a:rPr lang="en-CA" dirty="0">
                <a:latin typeface="Arial Narrow" panose="020B0606020202030204" pitchFamily="34" charset="0"/>
              </a:rPr>
              <a:t>Can be found in metric and imperial measurement divisions.</a:t>
            </a:r>
          </a:p>
          <a:p>
            <a:endParaRPr lang="en-CA" dirty="0"/>
          </a:p>
        </p:txBody>
      </p:sp>
      <p:pic>
        <p:nvPicPr>
          <p:cNvPr id="7" name="Picture 6" descr="benchRule1_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7700" y="2860676"/>
            <a:ext cx="5273675" cy="1271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3036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CA" sz="4000" dirty="0">
                <a:latin typeface="Arial Narrow" panose="020B0606020202030204" pitchFamily="34" charset="0"/>
              </a:rPr>
              <a:t>FRENCH CURVE &amp; SPLINE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CA" dirty="0">
                <a:latin typeface="Arial Narrow" panose="020B0606020202030204" pitchFamily="34" charset="0"/>
              </a:rPr>
              <a:t>French curve: a rigid plastic template used to draw irregular curves or radii.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CA" dirty="0">
                <a:latin typeface="Arial Narrow" panose="020B0606020202030204" pitchFamily="34" charset="0"/>
              </a:rPr>
              <a:t>Spline: a flexible plastic or rubber template with a metal core that can be shaped into most curves.</a:t>
            </a:r>
          </a:p>
        </p:txBody>
      </p:sp>
      <p:pic>
        <p:nvPicPr>
          <p:cNvPr id="5" name="image13.jpeg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444263" y="1441268"/>
            <a:ext cx="2955153" cy="224518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7304" y="3396416"/>
            <a:ext cx="2841939" cy="2056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8399416" y="2063931"/>
            <a:ext cx="16981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latin typeface="Arial Narrow" panose="020B0606020202030204" pitchFamily="34" charset="0"/>
              </a:rPr>
              <a:t>SPLINE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43600" y="4532811"/>
            <a:ext cx="2184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latin typeface="Arial Narrow" panose="020B0606020202030204" pitchFamily="34" charset="0"/>
              </a:rPr>
              <a:t>FRENCH CURVES</a:t>
            </a:r>
          </a:p>
        </p:txBody>
      </p:sp>
    </p:spTree>
    <p:extLst>
      <p:ext uri="{BB962C8B-B14F-4D97-AF65-F5344CB8AC3E}">
        <p14:creationId xmlns:p14="http://schemas.microsoft.com/office/powerpoint/2010/main" val="19665481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CA" sz="4000" dirty="0">
                <a:latin typeface="Arial Narrow" panose="020B0606020202030204" pitchFamily="34" charset="0"/>
              </a:rPr>
              <a:t>TRIANGLES:</a:t>
            </a:r>
            <a:br>
              <a:rPr lang="en-CA" sz="4000" dirty="0">
                <a:latin typeface="Arial Narrow" panose="020B0606020202030204" pitchFamily="34" charset="0"/>
              </a:rPr>
            </a:br>
            <a:r>
              <a:rPr lang="en-CA" sz="4000" dirty="0">
                <a:latin typeface="Arial Narrow" panose="020B0606020202030204" pitchFamily="34" charset="0"/>
              </a:rPr>
              <a:t> RIGHT ANGLE &amp; ISOSCELES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marL="285750" lvl="0" indent="-285750" algn="l">
              <a:buFont typeface="Arial" panose="020B0604020202020204" pitchFamily="34" charset="0"/>
              <a:buChar char="•"/>
            </a:pPr>
            <a:r>
              <a:rPr lang="en-CA" dirty="0">
                <a:latin typeface="Arial Narrow" panose="020B0606020202030204" pitchFamily="34" charset="0"/>
              </a:rPr>
              <a:t>Made of hard, transparent plastic.</a:t>
            </a:r>
          </a:p>
          <a:p>
            <a:pPr marL="285750" lvl="0" indent="-285750" algn="l">
              <a:buFont typeface="Arial" panose="020B0604020202020204" pitchFamily="34" charset="0"/>
              <a:buChar char="•"/>
            </a:pPr>
            <a:r>
              <a:rPr lang="en-CA" dirty="0">
                <a:latin typeface="Arial Narrow" panose="020B0606020202030204" pitchFamily="34" charset="0"/>
              </a:rPr>
              <a:t>Used to draw vertical lines as well as lines at set angles. </a:t>
            </a:r>
          </a:p>
          <a:p>
            <a:pPr marL="285750" lvl="0" indent="-285750" algn="l">
              <a:buFont typeface="Arial" panose="020B0604020202020204" pitchFamily="34" charset="0"/>
              <a:buChar char="•"/>
            </a:pPr>
            <a:r>
              <a:rPr lang="en-CA" dirty="0">
                <a:latin typeface="Arial Narrow" panose="020B0606020202030204" pitchFamily="34" charset="0"/>
              </a:rPr>
              <a:t>Can be combined with each other to draw multiple angles.</a:t>
            </a:r>
          </a:p>
          <a:p>
            <a:pPr marL="285750" lvl="0" indent="-285750" algn="l">
              <a:buFont typeface="Arial" panose="020B0604020202020204" pitchFamily="34" charset="0"/>
              <a:buChar char="•"/>
            </a:pPr>
            <a:r>
              <a:rPr lang="en-CA" dirty="0">
                <a:latin typeface="Arial Narrow" panose="020B0606020202030204" pitchFamily="34" charset="0"/>
              </a:rPr>
              <a:t>Isosceles triangle: 45°-45°-90°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CA" dirty="0">
                <a:latin typeface="Arial Narrow" panose="020B0606020202030204" pitchFamily="34" charset="0"/>
              </a:rPr>
              <a:t>Right-angle triangle: 30°-60°-90°</a:t>
            </a:r>
            <a:endParaRPr lang="en-CA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418138" y="1104027"/>
            <a:ext cx="5470525" cy="4649946"/>
          </a:xfrm>
        </p:spPr>
      </p:pic>
    </p:spTree>
    <p:extLst>
      <p:ext uri="{BB962C8B-B14F-4D97-AF65-F5344CB8AC3E}">
        <p14:creationId xmlns:p14="http://schemas.microsoft.com/office/powerpoint/2010/main" val="2276185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4000" dirty="0">
                <a:latin typeface="Arial Narrow" panose="020B0606020202030204" pitchFamily="34" charset="0"/>
              </a:rPr>
              <a:t>DRAFTING TEMPLATES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285750" lvl="0" indent="-285750" algn="l">
              <a:buFont typeface="Arial" panose="020B0604020202020204" pitchFamily="34" charset="0"/>
              <a:buChar char="•"/>
            </a:pPr>
            <a:r>
              <a:rPr lang="en-CA" dirty="0">
                <a:latin typeface="Arial Narrow" panose="020B0606020202030204" pitchFamily="34" charset="0"/>
              </a:rPr>
              <a:t>Plants, furniture, circles, appliance standards, squares.</a:t>
            </a:r>
          </a:p>
          <a:p>
            <a:pPr marL="285750" lvl="0" indent="-285750" algn="l">
              <a:buFont typeface="Arial" panose="020B0604020202020204" pitchFamily="34" charset="0"/>
              <a:buChar char="•"/>
            </a:pPr>
            <a:r>
              <a:rPr lang="en-CA" dirty="0">
                <a:latin typeface="Arial Narrow" panose="020B0606020202030204" pitchFamily="34" charset="0"/>
              </a:rPr>
              <a:t>Standardized cut-outs used to draw repeated shapes to scale.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n-CA" dirty="0"/>
          </a:p>
        </p:txBody>
      </p:sp>
      <p:pic>
        <p:nvPicPr>
          <p:cNvPr id="6" name="Picture 5" descr="circleResDesignTemplate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8551" y="1000125"/>
            <a:ext cx="4856650" cy="493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4154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3331" y="1557382"/>
            <a:ext cx="3718455" cy="683140"/>
          </a:xfrm>
        </p:spPr>
        <p:txBody>
          <a:bodyPr>
            <a:noAutofit/>
          </a:bodyPr>
          <a:lstStyle/>
          <a:p>
            <a:r>
              <a:rPr lang="en-CA" sz="4000" dirty="0">
                <a:latin typeface="Arial Narrow" panose="020B0606020202030204" pitchFamily="34" charset="0"/>
              </a:rPr>
              <a:t>ERASER SHIELD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CA" dirty="0">
                <a:latin typeface="Arial Narrow" panose="020B0606020202030204" pitchFamily="34" charset="0"/>
              </a:rPr>
              <a:t>Micro-thin piece of metal with cut-outs.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CA" dirty="0">
                <a:latin typeface="Arial Narrow" panose="020B0606020202030204" pitchFamily="34" charset="0"/>
              </a:rPr>
              <a:t>Allows the user to erase detailed sections of a drawing without damage to the rest of the drawing.</a:t>
            </a:r>
          </a:p>
        </p:txBody>
      </p:sp>
      <p:pic>
        <p:nvPicPr>
          <p:cNvPr id="8" name="Picture 7" descr="eraserShield_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7375" y="2032000"/>
            <a:ext cx="5421190" cy="296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27939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4000" dirty="0">
                <a:latin typeface="Arial Narrow" panose="020B0606020202030204" pitchFamily="34" charset="0"/>
              </a:rPr>
              <a:t>DRAFTING BRUSH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285750" lvl="0" indent="-285750" algn="l">
              <a:buFont typeface="Arial" panose="020B0604020202020204" pitchFamily="34" charset="0"/>
              <a:buChar char="•"/>
            </a:pPr>
            <a:r>
              <a:rPr lang="en-CA" dirty="0">
                <a:latin typeface="Arial Narrow" panose="020B0606020202030204" pitchFamily="34" charset="0"/>
              </a:rPr>
              <a:t>Used to sweep away debris from a drawing, so it does not smear the full drawing. </a:t>
            </a:r>
          </a:p>
          <a:p>
            <a:pPr marL="285750" lvl="0" indent="-285750" algn="l">
              <a:buFont typeface="Arial" panose="020B0604020202020204" pitchFamily="34" charset="0"/>
              <a:buChar char="•"/>
            </a:pPr>
            <a:r>
              <a:rPr lang="en-CA" dirty="0">
                <a:latin typeface="Arial Narrow" panose="020B0606020202030204" pitchFamily="34" charset="0"/>
              </a:rPr>
              <a:t>Also known as a </a:t>
            </a:r>
            <a:r>
              <a:rPr lang="en-CA" i="1" dirty="0">
                <a:latin typeface="Arial Narrow" panose="020B0606020202030204" pitchFamily="34" charset="0"/>
              </a:rPr>
              <a:t>dusting brush</a:t>
            </a:r>
            <a:r>
              <a:rPr lang="en-CA" dirty="0">
                <a:latin typeface="Arial Narrow" panose="020B0606020202030204" pitchFamily="34" charset="0"/>
              </a:rPr>
              <a:t>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n-CA" dirty="0"/>
          </a:p>
        </p:txBody>
      </p:sp>
      <p:pic>
        <p:nvPicPr>
          <p:cNvPr id="5" name="image19.jpeg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418138" y="2695098"/>
            <a:ext cx="5470525" cy="1903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947392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B15E28"/>
      </a:accent1>
      <a:accent2>
        <a:srgbClr val="B13228"/>
      </a:accent2>
      <a:accent3>
        <a:srgbClr val="8B7B56"/>
      </a:accent3>
      <a:accent4>
        <a:srgbClr val="E09C41"/>
      </a:accent4>
      <a:accent5>
        <a:srgbClr val="9EAE51"/>
      </a:accent5>
      <a:accent6>
        <a:srgbClr val="6E7355"/>
      </a:accent6>
      <a:hlink>
        <a:srgbClr val="D37A21"/>
      </a:hlink>
      <a:folHlink>
        <a:srgbClr val="CA8F55"/>
      </a:folHlink>
    </a:clrScheme>
    <a:fontScheme name="Organic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039A4B3-0617-4CFC-B614-27363ECC28A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385</TotalTime>
  <Words>875</Words>
  <Application>Microsoft Office PowerPoint</Application>
  <PresentationFormat>Widescreen</PresentationFormat>
  <Paragraphs>91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Arial</vt:lpstr>
      <vt:lpstr>Arial Narrow</vt:lpstr>
      <vt:lpstr>Garamond</vt:lpstr>
      <vt:lpstr>Organic</vt:lpstr>
      <vt:lpstr>DRAFTING DICTIONARY</vt:lpstr>
      <vt:lpstr>T-SQUARE</vt:lpstr>
      <vt:lpstr>METRIC &amp; ARCHITECTURAL SCALE</vt:lpstr>
      <vt:lpstr>STEEL RULE</vt:lpstr>
      <vt:lpstr>FRENCH CURVE &amp; SPLINE</vt:lpstr>
      <vt:lpstr>TRIANGLES:  RIGHT ANGLE &amp; ISOSCELES</vt:lpstr>
      <vt:lpstr>DRAFTING TEMPLATES</vt:lpstr>
      <vt:lpstr>ERASER SHIELD</vt:lpstr>
      <vt:lpstr>DRAFTING BRUSH</vt:lpstr>
      <vt:lpstr>PROTRACTOR</vt:lpstr>
      <vt:lpstr>COMPASS</vt:lpstr>
      <vt:lpstr>MASKING TAPE/ DRAFTING DOTS</vt:lpstr>
      <vt:lpstr>LETTERING GUIDE</vt:lpstr>
      <vt:lpstr>DRAFTING BOARD</vt:lpstr>
      <vt:lpstr>DRAFTING DICTIONARY CREDITS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DRAFTING DICTIONARY</dc:title>
  <dc:creator>Dad</dc:creator>
  <cp:lastModifiedBy>Jana Baltazar</cp:lastModifiedBy>
  <cp:revision>25</cp:revision>
  <dcterms:created xsi:type="dcterms:W3CDTF">2016-01-19T19:39:48Z</dcterms:created>
  <dcterms:modified xsi:type="dcterms:W3CDTF">2023-03-10T06:05:34Z</dcterms:modified>
</cp:coreProperties>
</file>