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64" r:id="rId14"/>
    <p:sldId id="265" r:id="rId15"/>
    <p:sldId id="270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." initials="." lastIdx="1" clrIdx="0"/>
  <p:cmAuthor id="1" name="Adrian Hill" initials="AH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4" autoAdjust="0"/>
    <p:restoredTop sz="94698" autoAdjust="0"/>
  </p:normalViewPr>
  <p:slideViewPr>
    <p:cSldViewPr snapToGrid="0">
      <p:cViewPr varScale="1">
        <p:scale>
          <a:sx n="59" d="100"/>
          <a:sy n="59" d="100"/>
        </p:scale>
        <p:origin x="94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a Baltazar" userId="2efdd543-2e13-4bcb-9e30-7967ab52879d" providerId="ADAL" clId="{FD239918-4686-4DCE-971E-D5D2EBD0D66B}"/>
    <pc:docChg chg="undo custSel modSld">
      <pc:chgData name="Jana Baltazar" userId="2efdd543-2e13-4bcb-9e30-7967ab52879d" providerId="ADAL" clId="{FD239918-4686-4DCE-971E-D5D2EBD0D66B}" dt="2023-03-10T06:25:35.045" v="44"/>
      <pc:docMkLst>
        <pc:docMk/>
      </pc:docMkLst>
      <pc:sldChg chg="modSp mod">
        <pc:chgData name="Jana Baltazar" userId="2efdd543-2e13-4bcb-9e30-7967ab52879d" providerId="ADAL" clId="{FD239918-4686-4DCE-971E-D5D2EBD0D66B}" dt="2023-03-10T06:25:35.045" v="44"/>
        <pc:sldMkLst>
          <pc:docMk/>
          <pc:sldMk cId="2807170177" sldId="270"/>
        </pc:sldMkLst>
        <pc:spChg chg="mod">
          <ac:chgData name="Jana Baltazar" userId="2efdd543-2e13-4bcb-9e30-7967ab52879d" providerId="ADAL" clId="{FD239918-4686-4DCE-971E-D5D2EBD0D66B}" dt="2023-03-10T06:25:35.045" v="44"/>
          <ac:spMkLst>
            <pc:docMk/>
            <pc:sldMk cId="2807170177" sldId="27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creativecommons.org/licenses/by-nc-sa/4.0/" TargetMode="Externa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Commons:GNU_Free_Documentation_License,_version_1.2" TargetMode="External"/><Relationship Id="rId7" Type="http://schemas.openxmlformats.org/officeDocument/2006/relationships/hyperlink" Target="https://commons.wikimedia.org/wiki/File:Krzywiki.jpg" TargetMode="External"/><Relationship Id="rId2" Type="http://schemas.openxmlformats.org/officeDocument/2006/relationships/hyperlink" Target="https://commons.wikimedia.org/wiki/File:Protractor2.jpg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commons.wikimedia.org/wiki/File:Standardgraph_2522_2.5_to_7mm_lettering_guides.jpg" TargetMode="External"/><Relationship Id="rId5" Type="http://schemas.openxmlformats.org/officeDocument/2006/relationships/hyperlink" Target="https://creativecommons.org/licenses/by-sa/3.0/deed.en" TargetMode="External"/><Relationship Id="rId4" Type="http://schemas.openxmlformats.org/officeDocument/2006/relationships/hyperlink" Target="https://commons.wikimedia.org/wiki/File:PaintersTape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>
                <a:latin typeface="Arial Narrow" panose="020B0606020202030204" pitchFamily="34" charset="0"/>
              </a:rPr>
              <a:t>DRAFTING DICTIONARY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>
                <a:latin typeface="Arial Narrow" panose="020B0606020202030204" pitchFamily="34" charset="0"/>
              </a:rPr>
              <a:t>AN EXPLANATION OF PRECISION DRAWING EQUIPMENT</a:t>
            </a:r>
          </a:p>
        </p:txBody>
      </p:sp>
    </p:spTree>
    <p:extLst>
      <p:ext uri="{BB962C8B-B14F-4D97-AF65-F5344CB8AC3E}">
        <p14:creationId xmlns:p14="http://schemas.microsoft.com/office/powerpoint/2010/main" val="264011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0" y="1410788"/>
            <a:ext cx="3718455" cy="761517"/>
          </a:xfrm>
        </p:spPr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PROTRACTOR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measure angles.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Made of transparent plastic.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5" name="Picture 4" descr="FROM WIKIMEDIA COMMONS Protractor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175" y="1276350"/>
            <a:ext cx="5579533" cy="418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43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474651"/>
            <a:ext cx="3718455" cy="657014"/>
          </a:xfrm>
        </p:spPr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COMPASS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draw circles, bisect lines, and create dividing lines.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Can be fitted with pencil leads or points.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7" name="Picture 6" descr="drawingACirc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625" y="1758949"/>
            <a:ext cx="5291429" cy="329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82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MASKING TAPE/</a:t>
            </a:r>
            <a:br>
              <a:rPr lang="en-CA" sz="4000" dirty="0">
                <a:latin typeface="Arial Narrow" panose="020B0606020202030204" pitchFamily="34" charset="0"/>
              </a:rPr>
            </a:br>
            <a:r>
              <a:rPr lang="en-CA" sz="4000" dirty="0">
                <a:latin typeface="Arial Narrow" panose="020B0606020202030204" pitchFamily="34" charset="0"/>
              </a:rPr>
              <a:t>DRAFTING DOTS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hold drawing paper/vellum to the drafting board so it does not shift while drawing</a:t>
            </a:r>
            <a:r>
              <a:rPr lang="en-CA" sz="2000" dirty="0">
                <a:latin typeface="Arial Narrow" panose="020B0606020202030204" pitchFamily="34" charset="0"/>
              </a:rPr>
              <a:t>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Only need to use small pieces to attach drawing paper. Too large of a piece will result in your drawing being torn when it is removed.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1641" y="2322361"/>
            <a:ext cx="2347504" cy="2050153"/>
          </a:xfrm>
          <a:prstGeom prst="rect">
            <a:avLst/>
          </a:prstGeom>
        </p:spPr>
      </p:pic>
      <p:pic>
        <p:nvPicPr>
          <p:cNvPr id="7" name="Content Placeholder 6" descr="PaintersTape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" r="2047"/>
          <a:stretch>
            <a:fillRect/>
          </a:stretch>
        </p:blipFill>
        <p:spPr>
          <a:xfrm>
            <a:off x="5601728" y="2103441"/>
            <a:ext cx="2751517" cy="2461885"/>
          </a:xfrm>
        </p:spPr>
      </p:pic>
    </p:spTree>
    <p:extLst>
      <p:ext uri="{BB962C8B-B14F-4D97-AF65-F5344CB8AC3E}">
        <p14:creationId xmlns:p14="http://schemas.microsoft.com/office/powerpoint/2010/main" val="2601511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LETTERING GUIDE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Designed to assist in the drawing of uniform lines for the purposes of consistent, evenly spaced lettering.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6" name="Picture 5" descr="FROM WIKIMEDIA COMMONS Lettering Guid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425" y="1717674"/>
            <a:ext cx="4902200" cy="337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72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DRAFTING BOARD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Flat, smooth surface, designed with square, parallel edges that allow the T-square to slide easily.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Most boards are covered with a vinyl material to allow for even surfaces on which to affix the paper.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6" name="Picture 5" descr="Drafting board (mechanical arm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125" y="1603375"/>
            <a:ext cx="5277823" cy="350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120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5811" y="774700"/>
            <a:ext cx="7672389" cy="867834"/>
          </a:xfrm>
        </p:spPr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DRAFTING DICTIONARY CREDITS</a:t>
            </a:r>
            <a:endParaRPr lang="en-US" sz="40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4800" y="1638300"/>
            <a:ext cx="9313334" cy="423756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CA" dirty="0"/>
              <a:t> </a:t>
            </a:r>
          </a:p>
          <a:p>
            <a:endParaRPr lang="en-CA" dirty="0"/>
          </a:p>
          <a:p>
            <a:pPr marL="0" indent="0">
              <a:buNone/>
            </a:pPr>
            <a:endParaRPr lang="en-CA" sz="6400" dirty="0"/>
          </a:p>
          <a:p>
            <a:pPr marL="0" indent="0">
              <a:buNone/>
            </a:pPr>
            <a:endParaRPr lang="en-CA" sz="6400" dirty="0"/>
          </a:p>
          <a:p>
            <a:pPr marL="0" indent="0">
              <a:buNone/>
            </a:pPr>
            <a:endParaRPr lang="en-CA" sz="6400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CA" sz="6400" dirty="0">
                <a:latin typeface="Arial"/>
                <a:cs typeface="Arial"/>
              </a:rPr>
              <a:t>Eraser shield, drafting brush, drafting templates, compass, mechanical arm, and imperial scale photos copyright © SkilledTradesBC. Retrieved from the BC Carpenter Trades Apprenticeship Program, </a:t>
            </a:r>
            <a:r>
              <a:rPr lang="en-CA" sz="6400" i="1" dirty="0">
                <a:latin typeface="Arial"/>
                <a:cs typeface="Arial"/>
              </a:rPr>
              <a:t>Competency L1 B-1: Use Construction Drawings and Specifications</a:t>
            </a:r>
            <a:r>
              <a:rPr lang="en-CA" sz="6400" dirty="0">
                <a:latin typeface="Arial"/>
                <a:cs typeface="Arial"/>
              </a:rPr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CA" sz="6400" dirty="0">
                <a:latin typeface="Arial"/>
                <a:cs typeface="Arial"/>
              </a:rPr>
              <a:t> </a:t>
            </a:r>
          </a:p>
          <a:p>
            <a:pPr marL="0" indent="0">
              <a:buNone/>
            </a:pPr>
            <a:r>
              <a:rPr lang="en-CA" sz="6400" dirty="0">
                <a:latin typeface="Arial"/>
                <a:cs typeface="Arial"/>
              </a:rPr>
              <a:t>Metric scale and spline photos copyright © SkilledTradesBC. Retrieved from the Piping Trades Apprenticeship Program, </a:t>
            </a:r>
            <a:r>
              <a:rPr lang="en-CA" sz="6400" i="1" dirty="0">
                <a:latin typeface="Arial"/>
                <a:cs typeface="Arial"/>
              </a:rPr>
              <a:t>Competency L1 C-2: Read Drawings and Specifications.</a:t>
            </a:r>
            <a:endParaRPr lang="en-CA" sz="6400" dirty="0">
              <a:latin typeface="Arial"/>
              <a:cs typeface="Arial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6400" dirty="0">
                <a:latin typeface="Arial"/>
                <a:cs typeface="Arial"/>
              </a:rPr>
              <a:t> </a:t>
            </a:r>
            <a:endParaRPr lang="en-CA" sz="6400" dirty="0">
              <a:latin typeface="Arial"/>
              <a:cs typeface="Arial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 dirty="0">
                <a:latin typeface="Arial"/>
                <a:cs typeface="Arial"/>
              </a:rPr>
              <a:t>Steel rule photo copyright </a:t>
            </a:r>
            <a:r>
              <a:rPr lang="en-CA" sz="6400" dirty="0">
                <a:latin typeface="Arial"/>
                <a:cs typeface="Arial"/>
              </a:rPr>
              <a:t>©</a:t>
            </a:r>
            <a:r>
              <a:rPr lang="en-US" sz="6400" dirty="0">
                <a:latin typeface="Arial"/>
                <a:cs typeface="Arial"/>
              </a:rPr>
              <a:t> </a:t>
            </a:r>
            <a:r>
              <a:rPr lang="en-CA" sz="6400" dirty="0">
                <a:latin typeface="Arial"/>
                <a:cs typeface="Arial"/>
              </a:rPr>
              <a:t>SkilledTradesBC</a:t>
            </a:r>
            <a:r>
              <a:rPr lang="en-US" sz="6400" dirty="0">
                <a:latin typeface="Arial"/>
                <a:cs typeface="Arial"/>
              </a:rPr>
              <a:t>. Retrieved from Trades Access Common Core, </a:t>
            </a:r>
            <a:r>
              <a:rPr lang="en-US" sz="6400" i="1" dirty="0">
                <a:latin typeface="Arial"/>
                <a:cs typeface="Arial"/>
              </a:rPr>
              <a:t>Competency C-1: Describe Common Hand Tools and Their Uses</a:t>
            </a:r>
            <a:r>
              <a:rPr lang="en-US" sz="6400" dirty="0">
                <a:latin typeface="Arial"/>
                <a:cs typeface="Arial"/>
              </a:rPr>
              <a:t>. Licensed under the CC Attribution-</a:t>
            </a:r>
            <a:r>
              <a:rPr lang="en-US" sz="6400" dirty="0" err="1">
                <a:latin typeface="Arial"/>
                <a:cs typeface="Arial"/>
              </a:rPr>
              <a:t>NonCommercial</a:t>
            </a:r>
            <a:r>
              <a:rPr lang="en-US" sz="6400" dirty="0">
                <a:latin typeface="Arial"/>
                <a:cs typeface="Arial"/>
              </a:rPr>
              <a:t>-</a:t>
            </a:r>
            <a:r>
              <a:rPr lang="en-US" sz="6400" dirty="0" err="1">
                <a:latin typeface="Arial"/>
                <a:cs typeface="Arial"/>
              </a:rPr>
              <a:t>ShareAlike</a:t>
            </a:r>
            <a:r>
              <a:rPr lang="en-US" sz="6400" dirty="0">
                <a:latin typeface="Arial"/>
                <a:cs typeface="Arial"/>
              </a:rPr>
              <a:t> 4.0 </a:t>
            </a:r>
            <a:r>
              <a:rPr lang="en-US" sz="6400" dirty="0" err="1">
                <a:latin typeface="Arial"/>
                <a:cs typeface="Arial"/>
              </a:rPr>
              <a:t>licence</a:t>
            </a:r>
            <a:r>
              <a:rPr lang="en-US" sz="6400" dirty="0">
                <a:latin typeface="Arial"/>
                <a:cs typeface="Arial"/>
              </a:rPr>
              <a:t>. </a:t>
            </a:r>
            <a:endParaRPr lang="en-CA" sz="6400" dirty="0">
              <a:latin typeface="Arial"/>
              <a:cs typeface="Arial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6400" dirty="0">
                <a:latin typeface="Arial"/>
                <a:cs typeface="Arial"/>
                <a:hlinkClick r:id="rId2"/>
              </a:rPr>
              <a:t>http://creativecommons.org/licenses/by-nc-sa/4.0/</a:t>
            </a:r>
            <a:endParaRPr lang="en-US" sz="6400" dirty="0">
              <a:latin typeface="Arial"/>
              <a:cs typeface="Arial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6400" dirty="0">
              <a:latin typeface="Arial"/>
              <a:cs typeface="Arial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6400" dirty="0">
                <a:latin typeface="Arial"/>
                <a:cs typeface="Arial"/>
              </a:rPr>
              <a:t>T-square photo copyright </a:t>
            </a:r>
            <a:r>
              <a:rPr lang="en-CA" sz="6400" dirty="0">
                <a:latin typeface="Arial"/>
                <a:cs typeface="Arial"/>
              </a:rPr>
              <a:t>©</a:t>
            </a:r>
            <a:r>
              <a:rPr lang="en-US" sz="6400" dirty="0">
                <a:latin typeface="Arial"/>
                <a:cs typeface="Arial"/>
              </a:rPr>
              <a:t> </a:t>
            </a:r>
            <a:r>
              <a:rPr lang="en-CA" sz="6400">
                <a:latin typeface="Arial"/>
                <a:cs typeface="Arial"/>
              </a:rPr>
              <a:t>SkilledTradesBC</a:t>
            </a:r>
            <a:r>
              <a:rPr lang="en-US" sz="6400">
                <a:latin typeface="Arial"/>
                <a:cs typeface="Arial"/>
              </a:rPr>
              <a:t>. </a:t>
            </a:r>
            <a:r>
              <a:rPr lang="en-US" sz="6400" dirty="0">
                <a:latin typeface="Arial"/>
                <a:cs typeface="Arial"/>
              </a:rPr>
              <a:t>Retrieved from Trades Access Common Core, </a:t>
            </a:r>
            <a:r>
              <a:rPr lang="en-US" sz="6400" i="1" dirty="0">
                <a:latin typeface="Arial"/>
                <a:cs typeface="Arial"/>
              </a:rPr>
              <a:t>Competency D-3: Read Drawings and Specifications</a:t>
            </a:r>
            <a:r>
              <a:rPr lang="en-US" sz="6400" dirty="0">
                <a:latin typeface="Arial"/>
                <a:cs typeface="Arial"/>
              </a:rPr>
              <a:t>. Licensed under the CC Attribution-</a:t>
            </a:r>
            <a:r>
              <a:rPr lang="en-US" sz="6400" dirty="0" err="1">
                <a:latin typeface="Arial"/>
                <a:cs typeface="Arial"/>
              </a:rPr>
              <a:t>NonCommercial</a:t>
            </a:r>
            <a:r>
              <a:rPr lang="en-US" sz="6400" dirty="0">
                <a:latin typeface="Arial"/>
                <a:cs typeface="Arial"/>
              </a:rPr>
              <a:t>-</a:t>
            </a:r>
            <a:r>
              <a:rPr lang="en-US" sz="6400" dirty="0" err="1">
                <a:latin typeface="Arial"/>
                <a:cs typeface="Arial"/>
              </a:rPr>
              <a:t>ShareAlike</a:t>
            </a:r>
            <a:r>
              <a:rPr lang="en-US" sz="6400" dirty="0">
                <a:latin typeface="Arial"/>
                <a:cs typeface="Arial"/>
              </a:rPr>
              <a:t> 4.0 </a:t>
            </a:r>
            <a:r>
              <a:rPr lang="en-US" sz="6400" dirty="0" err="1">
                <a:latin typeface="Arial"/>
                <a:cs typeface="Arial"/>
              </a:rPr>
              <a:t>licence</a:t>
            </a:r>
            <a:r>
              <a:rPr lang="en-US" sz="6400" dirty="0">
                <a:latin typeface="Arial"/>
                <a:cs typeface="Arial"/>
              </a:rPr>
              <a:t>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6400" dirty="0">
                <a:latin typeface="Arial"/>
                <a:cs typeface="Arial"/>
                <a:hlinkClick r:id="rId2"/>
              </a:rPr>
              <a:t>http://creativecommons.org/licenses/by-nc-sa/4.0/</a:t>
            </a:r>
            <a:endParaRPr lang="en-CA" sz="6400" dirty="0">
              <a:latin typeface="Arial"/>
              <a:cs typeface="Arial"/>
            </a:endParaRPr>
          </a:p>
          <a:p>
            <a:pPr marL="0" indent="0">
              <a:buNone/>
            </a:pPr>
            <a:endParaRPr lang="en-CA" sz="2600" dirty="0"/>
          </a:p>
          <a:p>
            <a:pPr marL="0" indent="0">
              <a:buNone/>
            </a:pPr>
            <a:r>
              <a:rPr lang="en-CA" sz="9600" dirty="0"/>
              <a:t> </a:t>
            </a:r>
          </a:p>
          <a:p>
            <a:pPr marL="0" indent="0">
              <a:buNone/>
            </a:pPr>
            <a:r>
              <a:rPr lang="en-CA" sz="9600" dirty="0"/>
              <a:t> </a:t>
            </a:r>
          </a:p>
          <a:p>
            <a:pPr marL="0" indent="0">
              <a:buNone/>
            </a:pP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2807170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68400" y="826343"/>
            <a:ext cx="9766300" cy="5509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>
                <a:latin typeface="Arial"/>
                <a:cs typeface="Arial"/>
              </a:rPr>
              <a:t>Protractor by Richard Wheeler. Retrieved from Wikimedia Commons at: </a:t>
            </a:r>
            <a:r>
              <a:rPr lang="en-CA" sz="1600" u="sng" dirty="0">
                <a:latin typeface="Arial"/>
                <a:cs typeface="Arial"/>
                <a:hlinkClick r:id="rId2"/>
              </a:rPr>
              <a:t>https://commons.wikimedia.org/wiki/File:Protractor2.jpg</a:t>
            </a:r>
            <a:endParaRPr lang="en-CA" sz="1600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GNU Free Documentation License, version 1.2. </a:t>
            </a:r>
            <a:r>
              <a:rPr lang="en-CA" sz="1600" u="sng" dirty="0">
                <a:latin typeface="Arial"/>
                <a:cs typeface="Arial"/>
                <a:hlinkClick r:id="rId3"/>
              </a:rPr>
              <a:t>https://commons.wikimedia.org/wiki/Commons:GNU_Free_Documentation_License,_version_1.2</a:t>
            </a:r>
            <a:endParaRPr lang="en-CA" sz="1600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 </a:t>
            </a:r>
          </a:p>
          <a:p>
            <a:r>
              <a:rPr lang="en-CA" sz="1600" dirty="0">
                <a:latin typeface="Arial"/>
                <a:cs typeface="Arial"/>
              </a:rPr>
              <a:t>Painter’s tape by </a:t>
            </a:r>
            <a:r>
              <a:rPr lang="en-CA" sz="1600" dirty="0" err="1">
                <a:latin typeface="Arial"/>
                <a:cs typeface="Arial"/>
              </a:rPr>
              <a:t>Imjustmatthew</a:t>
            </a:r>
            <a:r>
              <a:rPr lang="en-CA" sz="1600" dirty="0">
                <a:latin typeface="Arial"/>
                <a:cs typeface="Arial"/>
              </a:rPr>
              <a:t>. Retrieved from Wikimedia Commons at:</a:t>
            </a:r>
          </a:p>
          <a:p>
            <a:r>
              <a:rPr lang="en-CA" sz="1600" u="sng" dirty="0">
                <a:latin typeface="Arial"/>
                <a:cs typeface="Arial"/>
                <a:hlinkClick r:id="rId4"/>
              </a:rPr>
              <a:t>https://commons.wikimedia.org/wiki/File:PaintersTape.jpg</a:t>
            </a:r>
            <a:endParaRPr lang="en-CA" sz="1600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Creative Commons Attribution-Share Alike 3.0 </a:t>
            </a:r>
            <a:r>
              <a:rPr lang="en-CA" sz="1600" dirty="0" err="1">
                <a:latin typeface="Arial"/>
                <a:cs typeface="Arial"/>
              </a:rPr>
              <a:t>Unported</a:t>
            </a:r>
            <a:r>
              <a:rPr lang="en-CA" sz="1600" dirty="0">
                <a:latin typeface="Arial"/>
                <a:cs typeface="Arial"/>
              </a:rPr>
              <a:t> license.</a:t>
            </a:r>
          </a:p>
          <a:p>
            <a:r>
              <a:rPr lang="en-CA" sz="1600" u="sng" dirty="0">
                <a:latin typeface="Arial"/>
                <a:cs typeface="Arial"/>
                <a:hlinkClick r:id="rId5"/>
              </a:rPr>
              <a:t>https://creativecommons.org/licenses/by-sa/3.0/deed.en</a:t>
            </a:r>
            <a:endParaRPr lang="en-CA" sz="1600" u="sng" dirty="0">
              <a:latin typeface="Arial"/>
              <a:cs typeface="Arial"/>
            </a:endParaRPr>
          </a:p>
          <a:p>
            <a:endParaRPr lang="en-CA" sz="1600" u="sng" dirty="0">
              <a:latin typeface="Arial"/>
              <a:cs typeface="Arial"/>
            </a:endParaRPr>
          </a:p>
          <a:p>
            <a:r>
              <a:rPr lang="en-CA" sz="1600" dirty="0" err="1">
                <a:latin typeface="Arial"/>
                <a:cs typeface="Arial"/>
              </a:rPr>
              <a:t>Standardgraph</a:t>
            </a:r>
            <a:r>
              <a:rPr lang="en-CA" sz="1600" dirty="0">
                <a:latin typeface="Arial"/>
                <a:cs typeface="Arial"/>
              </a:rPr>
              <a:t> 2522 2.5 to 7 mm lettering guides Retrieved from Wikimedia Commons at:</a:t>
            </a:r>
          </a:p>
          <a:p>
            <a:r>
              <a:rPr lang="en-CA" sz="1600" u="sng" dirty="0">
                <a:latin typeface="Arial"/>
                <a:cs typeface="Arial"/>
                <a:hlinkClick r:id="rId6"/>
              </a:rPr>
              <a:t>https://commons.wikimedia.org/wiki/File:Standardgraph_2522_2.5_to_7mm_lettering_guides.jpg</a:t>
            </a:r>
            <a:endParaRPr lang="en-CA" sz="1600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Creative Commons Attribution-Share Alike 3.0 </a:t>
            </a:r>
            <a:r>
              <a:rPr lang="en-CA" sz="1600" dirty="0" err="1">
                <a:latin typeface="Arial"/>
                <a:cs typeface="Arial"/>
              </a:rPr>
              <a:t>Unported</a:t>
            </a:r>
            <a:r>
              <a:rPr lang="en-CA" sz="1600" dirty="0">
                <a:latin typeface="Arial"/>
                <a:cs typeface="Arial"/>
              </a:rPr>
              <a:t> license.</a:t>
            </a:r>
          </a:p>
          <a:p>
            <a:r>
              <a:rPr lang="en-CA" sz="1600" u="sng" dirty="0">
                <a:latin typeface="Arial"/>
                <a:cs typeface="Arial"/>
                <a:hlinkClick r:id="rId5"/>
              </a:rPr>
              <a:t>https://creativecommons.org/licenses/by-sa/3.0/deed.en</a:t>
            </a:r>
            <a:endParaRPr lang="en-CA" sz="1600" u="sng" dirty="0">
              <a:latin typeface="Arial"/>
              <a:cs typeface="Arial"/>
            </a:endParaRPr>
          </a:p>
          <a:p>
            <a:endParaRPr lang="en-CA" sz="1600" u="sng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French curves by </a:t>
            </a:r>
            <a:r>
              <a:rPr lang="en-CA" sz="1600" dirty="0" err="1">
                <a:latin typeface="Arial"/>
                <a:cs typeface="Arial"/>
              </a:rPr>
              <a:t>Radomil</a:t>
            </a:r>
            <a:r>
              <a:rPr lang="en-CA" sz="1600" dirty="0">
                <a:latin typeface="Arial"/>
                <a:cs typeface="Arial"/>
              </a:rPr>
              <a:t>. Retrieved from Wikimedia Commons at: </a:t>
            </a:r>
          </a:p>
          <a:p>
            <a:r>
              <a:rPr lang="en-CA" sz="1600" u="sng" dirty="0">
                <a:latin typeface="Arial"/>
                <a:cs typeface="Arial"/>
                <a:hlinkClick r:id="rId7"/>
              </a:rPr>
              <a:t>https://commons.wikimedia.org/wiki/File:Krzywiki.jpg</a:t>
            </a:r>
            <a:endParaRPr lang="en-CA" sz="1600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Creative Commons Attribution-Share Alike 3.0 </a:t>
            </a:r>
            <a:r>
              <a:rPr lang="en-CA" sz="1600" dirty="0" err="1">
                <a:latin typeface="Arial"/>
                <a:cs typeface="Arial"/>
              </a:rPr>
              <a:t>Unported</a:t>
            </a:r>
            <a:r>
              <a:rPr lang="en-CA" sz="1600" dirty="0">
                <a:latin typeface="Arial"/>
                <a:cs typeface="Arial"/>
              </a:rPr>
              <a:t> license.</a:t>
            </a:r>
          </a:p>
          <a:p>
            <a:r>
              <a:rPr lang="en-CA" sz="1600" u="sng" dirty="0">
                <a:latin typeface="Arial"/>
                <a:cs typeface="Arial"/>
                <a:hlinkClick r:id="rId5"/>
              </a:rPr>
              <a:t>https://creativecommons.org/licenses/by-sa/3.0/deed.en</a:t>
            </a:r>
            <a:endParaRPr lang="en-CA" sz="1600" u="sng" dirty="0">
              <a:latin typeface="Arial"/>
              <a:cs typeface="Arial"/>
            </a:endParaRPr>
          </a:p>
          <a:p>
            <a:endParaRPr lang="en-CA" sz="1600" u="sng" dirty="0">
              <a:latin typeface="Arial"/>
              <a:cs typeface="Arial"/>
            </a:endParaRPr>
          </a:p>
          <a:p>
            <a:r>
              <a:rPr lang="en-CA" sz="1600" dirty="0" err="1">
                <a:latin typeface="Arial"/>
                <a:cs typeface="Arial"/>
              </a:rPr>
              <a:t>Staedler</a:t>
            </a:r>
            <a:r>
              <a:rPr lang="en-CA" sz="1600" dirty="0">
                <a:latin typeface="Arial"/>
                <a:cs typeface="Arial"/>
              </a:rPr>
              <a:t> drafting dots photo used by permission of </a:t>
            </a:r>
            <a:r>
              <a:rPr lang="en-CA" sz="1600" dirty="0" err="1">
                <a:latin typeface="Arial"/>
                <a:cs typeface="Arial"/>
              </a:rPr>
              <a:t>Blick</a:t>
            </a:r>
            <a:r>
              <a:rPr lang="en-CA" sz="1600" dirty="0">
                <a:latin typeface="Arial"/>
                <a:cs typeface="Arial"/>
              </a:rPr>
              <a:t> art materials.</a:t>
            </a:r>
          </a:p>
          <a:p>
            <a:endParaRPr lang="en-CA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3747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0" y="1654720"/>
            <a:ext cx="3718455" cy="709265"/>
          </a:xfrm>
        </p:spPr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T-SQUARE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09" y="2991875"/>
            <a:ext cx="3718455" cy="2977849"/>
          </a:xfrm>
        </p:spPr>
        <p:txBody>
          <a:bodyPr>
            <a:normAutofit lnSpcReduction="10000"/>
          </a:bodyPr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Precision drawing instrument, used as a guide for other drafting equipment.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Has a 90° angle where the head and blade attach.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The head refers to the part that glides along the edge of your drafting table.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The blade is the long centre, used to align other pieces of drafting equipment.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The T-square should be made of solid materials and should be handled with care.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5" name="image5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18138" y="1654720"/>
            <a:ext cx="5470525" cy="354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997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METRIC &amp; ARCHITECTURAL SCALE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82711" y="3018365"/>
            <a:ext cx="3718455" cy="2438404"/>
          </a:xfrm>
        </p:spPr>
        <p:txBody>
          <a:bodyPr>
            <a:normAutofit/>
          </a:bodyPr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reduce or enlarge drawings.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Have more than one graduated scale.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only as a measurement instrument and not a ruler.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Several different scales, including metric, architectural, and engineering.</a:t>
            </a:r>
          </a:p>
          <a:p>
            <a:pPr lvl="0"/>
            <a:endParaRPr lang="en-CA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endParaRPr lang="en-CA" dirty="0"/>
          </a:p>
        </p:txBody>
      </p:sp>
      <p:pic>
        <p:nvPicPr>
          <p:cNvPr id="5" name="image20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31349" y="732892"/>
            <a:ext cx="5466851" cy="26707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29251" y="3257718"/>
            <a:ext cx="4075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latin typeface="Arial Narrow" panose="020B0606020202030204" pitchFamily="34" charset="0"/>
              </a:rPr>
              <a:t>METRIC SCALES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92934" y="5737866"/>
            <a:ext cx="2508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latin typeface="Arial Narrow" panose="020B0606020202030204" pitchFamily="34" charset="0"/>
              </a:rPr>
              <a:t>IMPERIAL SCALE</a:t>
            </a:r>
          </a:p>
        </p:txBody>
      </p:sp>
      <p:pic>
        <p:nvPicPr>
          <p:cNvPr id="9" name="Picture 8" descr="Screen Shot 2016-06-13 at 3.50.4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898900"/>
            <a:ext cx="4152900" cy="145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50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3010" y="1662851"/>
            <a:ext cx="3718455" cy="604763"/>
          </a:xfrm>
        </p:spPr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STEEL RULE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Straightedge made of rigid material, most commonly sheet metal with a cork backing.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Divided into specific increments.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Can be found in metric and imperial measurement divisions.</a:t>
            </a:r>
          </a:p>
          <a:p>
            <a:endParaRPr lang="en-CA" dirty="0"/>
          </a:p>
        </p:txBody>
      </p:sp>
      <p:pic>
        <p:nvPicPr>
          <p:cNvPr id="7" name="Picture 6" descr="benchRule1_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60676"/>
            <a:ext cx="5273675" cy="127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3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FRENCH CURVE &amp; SPLINE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French curve: a rigid plastic template used to draw irregular curves or radii.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Spline: a flexible plastic or rubber template with a metal core that can be shaped into most curves.</a:t>
            </a:r>
          </a:p>
        </p:txBody>
      </p:sp>
      <p:pic>
        <p:nvPicPr>
          <p:cNvPr id="5" name="image13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44263" y="1441268"/>
            <a:ext cx="2955153" cy="224518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304" y="3396416"/>
            <a:ext cx="2841939" cy="20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99416" y="2063931"/>
            <a:ext cx="169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latin typeface="Arial Narrow" panose="020B0606020202030204" pitchFamily="34" charset="0"/>
              </a:rPr>
              <a:t>SPLINE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0" y="4532811"/>
            <a:ext cx="218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latin typeface="Arial Narrow" panose="020B0606020202030204" pitchFamily="34" charset="0"/>
              </a:rPr>
              <a:t>FRENCH CURVES</a:t>
            </a:r>
          </a:p>
        </p:txBody>
      </p:sp>
    </p:spTree>
    <p:extLst>
      <p:ext uri="{BB962C8B-B14F-4D97-AF65-F5344CB8AC3E}">
        <p14:creationId xmlns:p14="http://schemas.microsoft.com/office/powerpoint/2010/main" val="1966548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TRIANGLES:</a:t>
            </a:r>
            <a:br>
              <a:rPr lang="en-CA" sz="4000" dirty="0">
                <a:latin typeface="Arial Narrow" panose="020B0606020202030204" pitchFamily="34" charset="0"/>
              </a:rPr>
            </a:br>
            <a:r>
              <a:rPr lang="en-CA" sz="4000" dirty="0">
                <a:latin typeface="Arial Narrow" panose="020B0606020202030204" pitchFamily="34" charset="0"/>
              </a:rPr>
              <a:t> RIGHT ANGLE &amp; ISOSCELES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Made of hard, transparent plastic.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draw vertical lines as well as lines at set angles.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Can be combined with each other to draw multiple angles.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Isosceles triangle: 45°-45°-90°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Right-angle triangle: 30°-60°-90°</a:t>
            </a:r>
            <a:endParaRPr lang="en-CA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8138" y="1104027"/>
            <a:ext cx="5470525" cy="4649946"/>
          </a:xfrm>
        </p:spPr>
      </p:pic>
    </p:spTree>
    <p:extLst>
      <p:ext uri="{BB962C8B-B14F-4D97-AF65-F5344CB8AC3E}">
        <p14:creationId xmlns:p14="http://schemas.microsoft.com/office/powerpoint/2010/main" val="227618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DRAFTING TEMPLATES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Plants, furniture, circles, appliance standards, squares.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Standardized cut-outs used to draw repeated shapes to scale.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6" name="Picture 5" descr="circleResDesignTemplat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551" y="1000125"/>
            <a:ext cx="4856650" cy="493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15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3331" y="1557382"/>
            <a:ext cx="3718455" cy="683140"/>
          </a:xfrm>
        </p:spPr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ERASER SHIELD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Micro-thin piece of metal with cut-outs.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Allows the user to erase detailed sections of a drawing without damage to the rest of the drawing.</a:t>
            </a:r>
          </a:p>
        </p:txBody>
      </p:sp>
      <p:pic>
        <p:nvPicPr>
          <p:cNvPr id="8" name="Picture 7" descr="eraserShield_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5" y="2032000"/>
            <a:ext cx="5421190" cy="296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93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DRAFTING BRUSH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sweep away debris from a drawing, so it does not smear the full drawing.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Also known as a </a:t>
            </a:r>
            <a:r>
              <a:rPr lang="en-CA" i="1" dirty="0">
                <a:latin typeface="Arial Narrow" panose="020B0606020202030204" pitchFamily="34" charset="0"/>
              </a:rPr>
              <a:t>dusting brush</a:t>
            </a:r>
            <a:r>
              <a:rPr lang="en-CA" dirty="0">
                <a:latin typeface="Arial Narrow" panose="020B0606020202030204" pitchFamily="34" charset="0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5" name="image19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18138" y="2695098"/>
            <a:ext cx="5470525" cy="190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739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385</TotalTime>
  <Words>875</Words>
  <Application>Microsoft Office PowerPoint</Application>
  <PresentationFormat>Widescreen</PresentationFormat>
  <Paragraphs>91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Arial Narrow</vt:lpstr>
      <vt:lpstr>Garamond</vt:lpstr>
      <vt:lpstr>Organic</vt:lpstr>
      <vt:lpstr>DRAFTING DICTIONARY</vt:lpstr>
      <vt:lpstr>T-SQUARE</vt:lpstr>
      <vt:lpstr>METRIC &amp; ARCHITECTURAL SCALE</vt:lpstr>
      <vt:lpstr>STEEL RULE</vt:lpstr>
      <vt:lpstr>FRENCH CURVE &amp; SPLINE</vt:lpstr>
      <vt:lpstr>TRIANGLES:  RIGHT ANGLE &amp; ISOSCELES</vt:lpstr>
      <vt:lpstr>DRAFTING TEMPLATES</vt:lpstr>
      <vt:lpstr>ERASER SHIELD</vt:lpstr>
      <vt:lpstr>DRAFTING BRUSH</vt:lpstr>
      <vt:lpstr>PROTRACTOR</vt:lpstr>
      <vt:lpstr>COMPASS</vt:lpstr>
      <vt:lpstr>MASKING TAPE/ DRAFTING DOTS</vt:lpstr>
      <vt:lpstr>LETTERING GUIDE</vt:lpstr>
      <vt:lpstr>DRAFTING BOARD</vt:lpstr>
      <vt:lpstr>DRAFTING DICTIONARY CREDITS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DRAFTING DICTIONARY</dc:title>
  <dc:creator>Dad</dc:creator>
  <cp:lastModifiedBy>Jana Baltazar</cp:lastModifiedBy>
  <cp:revision>25</cp:revision>
  <dcterms:created xsi:type="dcterms:W3CDTF">2016-01-19T19:39:48Z</dcterms:created>
  <dcterms:modified xsi:type="dcterms:W3CDTF">2023-03-10T06:25:43Z</dcterms:modified>
</cp:coreProperties>
</file>